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4"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56" r:id="rId21"/>
    <p:sldId id="257" r:id="rId22"/>
    <p:sldId id="258" r:id="rId23"/>
    <p:sldId id="259" r:id="rId24"/>
    <p:sldId id="260" r:id="rId25"/>
    <p:sldId id="261" r:id="rId26"/>
    <p:sldId id="273" r:id="rId27"/>
    <p:sldId id="262" r:id="rId28"/>
    <p:sldId id="263" r:id="rId29"/>
    <p:sldId id="264" r:id="rId30"/>
    <p:sldId id="266" r:id="rId31"/>
    <p:sldId id="265" r:id="rId32"/>
    <p:sldId id="267" r:id="rId33"/>
    <p:sldId id="269" r:id="rId34"/>
    <p:sldId id="270" r:id="rId35"/>
    <p:sldId id="271" r:id="rId36"/>
    <p:sldId id="27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145" autoAdjust="0"/>
    <p:restoredTop sz="94660"/>
  </p:normalViewPr>
  <p:slideViewPr>
    <p:cSldViewPr>
      <p:cViewPr varScale="1">
        <p:scale>
          <a:sx n="72" d="100"/>
          <a:sy n="72"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5510B0-C594-4683-B3CE-4A3BD3E2D7DF}"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s-ES"/>
        </a:p>
      </dgm:t>
    </dgm:pt>
    <dgm:pt modelId="{E35B37C1-7F0B-4FE9-A55F-5169076EA0BF}">
      <dgm:prSet/>
      <dgm:spPr/>
      <dgm:t>
        <a:bodyPr/>
        <a:lstStyle/>
        <a:p>
          <a:pPr rtl="0"/>
          <a:r>
            <a:rPr lang="es-ES" dirty="0" smtClean="0"/>
            <a:t>¿Cómo responder a los retos?</a:t>
          </a:r>
          <a:endParaRPr lang="es-ES" dirty="0"/>
        </a:p>
      </dgm:t>
    </dgm:pt>
    <dgm:pt modelId="{EAA72B6C-4540-4EE2-B53B-AE16DDEF9AA0}" type="parTrans" cxnId="{AA7FA422-031B-499F-8D32-A0BBE4CBCEA8}">
      <dgm:prSet/>
      <dgm:spPr/>
      <dgm:t>
        <a:bodyPr/>
        <a:lstStyle/>
        <a:p>
          <a:endParaRPr lang="es-ES"/>
        </a:p>
      </dgm:t>
    </dgm:pt>
    <dgm:pt modelId="{265BFB68-4AB1-4027-AE2C-740286CAE69F}" type="sibTrans" cxnId="{AA7FA422-031B-499F-8D32-A0BBE4CBCEA8}">
      <dgm:prSet/>
      <dgm:spPr/>
      <dgm:t>
        <a:bodyPr/>
        <a:lstStyle/>
        <a:p>
          <a:endParaRPr lang="es-ES"/>
        </a:p>
      </dgm:t>
    </dgm:pt>
    <dgm:pt modelId="{8D28349A-D22B-4F62-9A5A-65B97BBF0AE8}" type="pres">
      <dgm:prSet presAssocID="{C85510B0-C594-4683-B3CE-4A3BD3E2D7DF}" presName="CompostProcess" presStyleCnt="0">
        <dgm:presLayoutVars>
          <dgm:dir/>
          <dgm:resizeHandles val="exact"/>
        </dgm:presLayoutVars>
      </dgm:prSet>
      <dgm:spPr/>
      <dgm:t>
        <a:bodyPr/>
        <a:lstStyle/>
        <a:p>
          <a:endParaRPr lang="es-ES"/>
        </a:p>
      </dgm:t>
    </dgm:pt>
    <dgm:pt modelId="{6737045D-BC9D-4F96-9495-D62DBC61565E}" type="pres">
      <dgm:prSet presAssocID="{C85510B0-C594-4683-B3CE-4A3BD3E2D7DF}" presName="arrow" presStyleLbl="bgShp" presStyleIdx="0" presStyleCnt="1"/>
      <dgm:spPr/>
    </dgm:pt>
    <dgm:pt modelId="{41FBFADE-F005-49DC-ABB9-240C3BDC3A21}" type="pres">
      <dgm:prSet presAssocID="{C85510B0-C594-4683-B3CE-4A3BD3E2D7DF}" presName="linearProcess" presStyleCnt="0"/>
      <dgm:spPr/>
    </dgm:pt>
    <dgm:pt modelId="{CDD4BCBD-2650-4116-88C6-B7882F6EAF71}" type="pres">
      <dgm:prSet presAssocID="{E35B37C1-7F0B-4FE9-A55F-5169076EA0BF}" presName="textNode" presStyleLbl="node1" presStyleIdx="0" presStyleCnt="1">
        <dgm:presLayoutVars>
          <dgm:bulletEnabled val="1"/>
        </dgm:presLayoutVars>
      </dgm:prSet>
      <dgm:spPr/>
      <dgm:t>
        <a:bodyPr/>
        <a:lstStyle/>
        <a:p>
          <a:endParaRPr lang="es-ES"/>
        </a:p>
      </dgm:t>
    </dgm:pt>
  </dgm:ptLst>
  <dgm:cxnLst>
    <dgm:cxn modelId="{AA7FA422-031B-499F-8D32-A0BBE4CBCEA8}" srcId="{C85510B0-C594-4683-B3CE-4A3BD3E2D7DF}" destId="{E35B37C1-7F0B-4FE9-A55F-5169076EA0BF}" srcOrd="0" destOrd="0" parTransId="{EAA72B6C-4540-4EE2-B53B-AE16DDEF9AA0}" sibTransId="{265BFB68-4AB1-4027-AE2C-740286CAE69F}"/>
    <dgm:cxn modelId="{0BB503C8-A0AF-4921-9E27-311AF0501CD5}" type="presOf" srcId="{C85510B0-C594-4683-B3CE-4A3BD3E2D7DF}" destId="{8D28349A-D22B-4F62-9A5A-65B97BBF0AE8}" srcOrd="0" destOrd="0" presId="urn:microsoft.com/office/officeart/2005/8/layout/hProcess9"/>
    <dgm:cxn modelId="{291A2771-3D77-495E-9C18-8E98F59E1378}" type="presOf" srcId="{E35B37C1-7F0B-4FE9-A55F-5169076EA0BF}" destId="{CDD4BCBD-2650-4116-88C6-B7882F6EAF71}" srcOrd="0" destOrd="0" presId="urn:microsoft.com/office/officeart/2005/8/layout/hProcess9"/>
    <dgm:cxn modelId="{F5548705-4109-46FC-B440-B1BCDC0B61FF}" type="presParOf" srcId="{8D28349A-D22B-4F62-9A5A-65B97BBF0AE8}" destId="{6737045D-BC9D-4F96-9495-D62DBC61565E}" srcOrd="0" destOrd="0" presId="urn:microsoft.com/office/officeart/2005/8/layout/hProcess9"/>
    <dgm:cxn modelId="{F29BDBC8-AF76-4267-BDB2-917A60E7788E}" type="presParOf" srcId="{8D28349A-D22B-4F62-9A5A-65B97BBF0AE8}" destId="{41FBFADE-F005-49DC-ABB9-240C3BDC3A21}" srcOrd="1" destOrd="0" presId="urn:microsoft.com/office/officeart/2005/8/layout/hProcess9"/>
    <dgm:cxn modelId="{BC4C76E7-D4CA-4978-9EDF-1EC2ED0D03DB}" type="presParOf" srcId="{41FBFADE-F005-49DC-ABB9-240C3BDC3A21}" destId="{CDD4BCBD-2650-4116-88C6-B7882F6EAF71}" srcOrd="0" destOrd="0" presId="urn:microsoft.com/office/officeart/2005/8/layout/hProcess9"/>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737045D-BC9D-4F96-9495-D62DBC61565E}">
      <dsp:nvSpPr>
        <dsp:cNvPr id="0" name=""/>
        <dsp:cNvSpPr/>
      </dsp:nvSpPr>
      <dsp:spPr>
        <a:xfrm>
          <a:off x="582929" y="0"/>
          <a:ext cx="6606540" cy="4572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D4BCBD-2650-4116-88C6-B7882F6EAF71}">
      <dsp:nvSpPr>
        <dsp:cNvPr id="0" name=""/>
        <dsp:cNvSpPr/>
      </dsp:nvSpPr>
      <dsp:spPr>
        <a:xfrm>
          <a:off x="0" y="1371599"/>
          <a:ext cx="7772400" cy="1828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rtl="0">
            <a:lnSpc>
              <a:spcPct val="90000"/>
            </a:lnSpc>
            <a:spcBef>
              <a:spcPct val="0"/>
            </a:spcBef>
            <a:spcAft>
              <a:spcPct val="35000"/>
            </a:spcAft>
          </a:pPr>
          <a:r>
            <a:rPr lang="es-ES" sz="4700" kern="1200" dirty="0" smtClean="0"/>
            <a:t>¿Cómo responder a los retos?</a:t>
          </a:r>
          <a:endParaRPr lang="es-ES" sz="4700" kern="1200" dirty="0"/>
        </a:p>
      </dsp:txBody>
      <dsp:txXfrm>
        <a:off x="0" y="1371599"/>
        <a:ext cx="7772400" cy="18288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873AE98-66E8-4CA8-8F99-79697CABD2FB}" type="datetimeFigureOut">
              <a:rPr lang="es-ES" smtClean="0"/>
              <a:pPr/>
              <a:t>26/04/2012</a:t>
            </a:fld>
            <a:endParaRPr lang="es-ES"/>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ES"/>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F2509474-1AB6-4FD3-AEAD-B6B5A1F3FC3B}"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509474-1AB6-4FD3-AEAD-B6B5A1F3FC3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5873AE98-66E8-4CA8-8F99-79697CABD2FB}" type="datetimeFigureOut">
              <a:rPr lang="es-ES" smtClean="0"/>
              <a:pPr/>
              <a:t>26/04/2012</a:t>
            </a:fld>
            <a:endParaRPr lang="es-ES"/>
          </a:p>
        </p:txBody>
      </p:sp>
      <p:sp>
        <p:nvSpPr>
          <p:cNvPr id="5" name="4 Marcador de pie de página"/>
          <p:cNvSpPr>
            <a:spLocks noGrp="1"/>
          </p:cNvSpPr>
          <p:nvPr>
            <p:ph type="ftr" sz="quarter" idx="11"/>
          </p:nvPr>
        </p:nvSpPr>
        <p:spPr>
          <a:xfrm>
            <a:off x="457201" y="6248207"/>
            <a:ext cx="5573483" cy="365125"/>
          </a:xfrm>
        </p:spPr>
        <p:txBody>
          <a:bodyPr/>
          <a:lstStyle/>
          <a:p>
            <a:endParaRPr lang="es-ES"/>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F2509474-1AB6-4FD3-AEAD-B6B5A1F3FC3B}"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F2509474-1AB6-4FD3-AEAD-B6B5A1F3FC3B}" type="slidenum">
              <a:rPr lang="es-ES" smtClean="0"/>
              <a:pPr/>
              <a:t>‹Nº›</a:t>
            </a:fld>
            <a:endParaRPr lang="es-ES"/>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2509474-1AB6-4FD3-AEAD-B6B5A1F3FC3B}" type="slidenum">
              <a:rPr lang="es-ES" smtClean="0"/>
              <a:pPr/>
              <a:t>‹Nº›</a:t>
            </a:fld>
            <a:endParaRPr lang="es-ES"/>
          </a:p>
        </p:txBody>
      </p:sp>
      <p:sp>
        <p:nvSpPr>
          <p:cNvPr id="14" name="13 Marcador de pie de página"/>
          <p:cNvSpPr>
            <a:spLocks noGrp="1"/>
          </p:cNvSpPr>
          <p:nvPr>
            <p:ph type="ftr" sz="quarter" idx="12"/>
          </p:nvPr>
        </p:nvSpPr>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5873AE98-66E8-4CA8-8F99-79697CABD2FB}" type="datetimeFigureOut">
              <a:rPr lang="es-ES" smtClean="0"/>
              <a:pPr/>
              <a:t>26/04/2012</a:t>
            </a:fld>
            <a:endParaRPr lang="es-ES"/>
          </a:p>
        </p:txBody>
      </p:sp>
      <p:sp>
        <p:nvSpPr>
          <p:cNvPr id="10" name="9 Marcador de número de diapositiva"/>
          <p:cNvSpPr>
            <a:spLocks noGrp="1"/>
          </p:cNvSpPr>
          <p:nvPr>
            <p:ph type="sldNum" sz="quarter" idx="16"/>
          </p:nvPr>
        </p:nvSpPr>
        <p:spPr/>
        <p:txBody>
          <a:bodyPr rtlCol="0"/>
          <a:lstStyle/>
          <a:p>
            <a:fld id="{F2509474-1AB6-4FD3-AEAD-B6B5A1F3FC3B}" type="slidenum">
              <a:rPr lang="es-ES" smtClean="0"/>
              <a:pPr/>
              <a:t>‹Nº›</a:t>
            </a:fld>
            <a:endParaRPr lang="es-ES"/>
          </a:p>
        </p:txBody>
      </p:sp>
      <p:sp>
        <p:nvSpPr>
          <p:cNvPr id="12" name="11 Marcador de pie de página"/>
          <p:cNvSpPr>
            <a:spLocks noGrp="1"/>
          </p:cNvSpPr>
          <p:nvPr>
            <p:ph type="ftr" sz="quarter" idx="17"/>
          </p:nvPr>
        </p:nvSpPr>
        <p:spPr/>
        <p:txBody>
          <a:bodyPr rtlCol="0"/>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5873AE98-66E8-4CA8-8F99-79697CABD2FB}" type="datetimeFigureOut">
              <a:rPr lang="es-ES" smtClean="0"/>
              <a:pPr/>
              <a:t>26/04/2012</a:t>
            </a:fld>
            <a:endParaRPr lang="es-ES"/>
          </a:p>
        </p:txBody>
      </p:sp>
      <p:sp>
        <p:nvSpPr>
          <p:cNvPr id="12" name="11 Marcador de número de diapositiva"/>
          <p:cNvSpPr>
            <a:spLocks noGrp="1"/>
          </p:cNvSpPr>
          <p:nvPr>
            <p:ph type="sldNum" sz="quarter" idx="16"/>
          </p:nvPr>
        </p:nvSpPr>
        <p:spPr/>
        <p:txBody>
          <a:bodyPr rtlCol="0"/>
          <a:lstStyle/>
          <a:p>
            <a:fld id="{F2509474-1AB6-4FD3-AEAD-B6B5A1F3FC3B}" type="slidenum">
              <a:rPr lang="es-ES" smtClean="0"/>
              <a:pPr/>
              <a:t>‹Nº›</a:t>
            </a:fld>
            <a:endParaRPr lang="es-ES"/>
          </a:p>
        </p:txBody>
      </p:sp>
      <p:sp>
        <p:nvSpPr>
          <p:cNvPr id="14" name="13 Marcador de pie de página"/>
          <p:cNvSpPr>
            <a:spLocks noGrp="1"/>
          </p:cNvSpPr>
          <p:nvPr>
            <p:ph type="ftr" sz="quarter" idx="17"/>
          </p:nvPr>
        </p:nvSpPr>
        <p:spPr/>
        <p:txBody>
          <a:bodyPr rtlCol="0"/>
          <a:lstStyle/>
          <a:p>
            <a:endParaRPr lang="es-E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F2509474-1AB6-4FD3-AEAD-B6B5A1F3FC3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F2509474-1AB6-4FD3-AEAD-B6B5A1F3FC3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873AE98-66E8-4CA8-8F99-79697CABD2FB}" type="datetimeFigureOut">
              <a:rPr lang="es-ES" smtClean="0"/>
              <a:pPr/>
              <a:t>26/04/2012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F2509474-1AB6-4FD3-AEAD-B6B5A1F3FC3B}" type="slidenum">
              <a:rPr lang="es-ES" smtClean="0"/>
              <a:pPr/>
              <a:t>‹Nº›</a:t>
            </a:fld>
            <a:endParaRPr lang="es-E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5873AE98-66E8-4CA8-8F99-79697CABD2FB}" type="datetimeFigureOut">
              <a:rPr lang="es-ES" smtClean="0"/>
              <a:pPr/>
              <a:t>26/04/2012</a:t>
            </a:fld>
            <a:endParaRPr lang="es-ES"/>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F2509474-1AB6-4FD3-AEAD-B6B5A1F3FC3B}" type="slidenum">
              <a:rPr lang="es-ES" smtClean="0"/>
              <a:pPr/>
              <a:t>‹Nº›</a:t>
            </a:fld>
            <a:endParaRPr lang="es-ES"/>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E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873AE98-66E8-4CA8-8F99-79697CABD2FB}" type="datetimeFigureOut">
              <a:rPr lang="es-ES" smtClean="0"/>
              <a:pPr/>
              <a:t>26/04/2012</a:t>
            </a:fld>
            <a:endParaRPr lang="es-ES"/>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ES"/>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2509474-1AB6-4FD3-AEAD-B6B5A1F3FC3B}"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images.google.com.mx/imgres?imgurl=http://senderosemergentes.files.wordpress.com/2008/09/relaciones-como-trabajar-armonia-amigos-460x345-la.jpg&amp;imgrefurl=http://tarragonapoum.blogspot.com/2009_02_01_archive.html&amp;usg=__q4bq52j5j3GlW95HR_5oaSroN4I=&amp;h=460&amp;w=345&amp;sz=33&amp;hl=es&amp;start=15&amp;tbnid=XtwFUjhXP5ldQM:&amp;tbnh=128&amp;tbnw=96&amp;prev=/images?q=amigos&amp;gbv=2&amp;hl=es" TargetMode="External"/><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3357562"/>
            <a:ext cx="7772400" cy="1975104"/>
          </a:xfrm>
        </p:spPr>
        <p:txBody>
          <a:bodyPr/>
          <a:lstStyle/>
          <a:p>
            <a:r>
              <a:rPr lang="es-ES" dirty="0" smtClean="0"/>
              <a:t>Cultura de Calidad</a:t>
            </a:r>
            <a:endParaRPr lang="es-ES" dirty="0"/>
          </a:p>
        </p:txBody>
      </p:sp>
      <p:sp>
        <p:nvSpPr>
          <p:cNvPr id="3" name="2 Subtítulo"/>
          <p:cNvSpPr>
            <a:spLocks noGrp="1"/>
          </p:cNvSpPr>
          <p:nvPr>
            <p:ph type="subTitle" idx="1"/>
          </p:nvPr>
        </p:nvSpPr>
        <p:spPr>
          <a:xfrm>
            <a:off x="1142976" y="3200400"/>
            <a:ext cx="4214842" cy="2943244"/>
          </a:xfrm>
        </p:spPr>
        <p:txBody>
          <a:bodyPr>
            <a:normAutofit/>
          </a:bodyPr>
          <a:lstStyle/>
          <a:p>
            <a:pPr algn="l"/>
            <a:endParaRPr lang="es-E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Kuhn.jpg"/>
          <p:cNvPicPr>
            <a:picLocks noChangeAspect="1"/>
          </p:cNvPicPr>
          <p:nvPr/>
        </p:nvPicPr>
        <p:blipFill>
          <a:blip r:embed="rId2" cstate="print"/>
          <a:stretch>
            <a:fillRect/>
          </a:stretch>
        </p:blipFill>
        <p:spPr>
          <a:xfrm>
            <a:off x="7000892" y="4857760"/>
            <a:ext cx="1500198" cy="1785926"/>
          </a:xfrm>
          <a:prstGeom prst="rect">
            <a:avLst/>
          </a:prstGeom>
        </p:spPr>
      </p:pic>
      <p:sp>
        <p:nvSpPr>
          <p:cNvPr id="2" name="1 Título"/>
          <p:cNvSpPr>
            <a:spLocks noGrp="1"/>
          </p:cNvSpPr>
          <p:nvPr>
            <p:ph type="title"/>
          </p:nvPr>
        </p:nvSpPr>
        <p:spPr/>
        <p:txBody>
          <a:bodyPr/>
          <a:lstStyle/>
          <a:p>
            <a:r>
              <a:rPr lang="es-ES" dirty="0" err="1" smtClean="0"/>
              <a:t>Kuhn</a:t>
            </a:r>
            <a:r>
              <a:rPr lang="es-ES" dirty="0" smtClean="0"/>
              <a:t> (1975)</a:t>
            </a:r>
            <a:endParaRPr lang="es-ES" dirty="0"/>
          </a:p>
        </p:txBody>
      </p:sp>
      <p:sp>
        <p:nvSpPr>
          <p:cNvPr id="3" name="2 Marcador de contenido"/>
          <p:cNvSpPr>
            <a:spLocks noGrp="1"/>
          </p:cNvSpPr>
          <p:nvPr>
            <p:ph sz="quarter" idx="1"/>
          </p:nvPr>
        </p:nvSpPr>
        <p:spPr>
          <a:xfrm>
            <a:off x="914400" y="1783560"/>
            <a:ext cx="7772400" cy="3574266"/>
          </a:xfrm>
        </p:spPr>
        <p:txBody>
          <a:bodyPr>
            <a:normAutofit fontScale="92500" lnSpcReduction="20000"/>
          </a:bodyPr>
          <a:lstStyle/>
          <a:p>
            <a:r>
              <a:rPr lang="es-ES" dirty="0" smtClean="0"/>
              <a:t>“ La culturas capacita al hombre con una ampliación adicional de su aparato anatómico.</a:t>
            </a:r>
          </a:p>
          <a:p>
            <a:endParaRPr lang="es-ES" dirty="0" smtClean="0"/>
          </a:p>
          <a:p>
            <a:r>
              <a:rPr lang="es-ES" dirty="0" smtClean="0"/>
              <a:t>Cultura o civilización es todo aquello que incluye el conocimiento, las creencias , el arte, la moral, el derecho, las costumbres, el lenguaje, la conducta y cualquier hábito o capacidad adquirida por el hombre, por el hecho de ser miembro de la sociedad.</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Salzmann</a:t>
            </a:r>
            <a:r>
              <a:rPr lang="es-ES" dirty="0" smtClean="0"/>
              <a:t> (1977)</a:t>
            </a:r>
            <a:endParaRPr lang="es-ES" dirty="0"/>
          </a:p>
        </p:txBody>
      </p:sp>
      <p:sp>
        <p:nvSpPr>
          <p:cNvPr id="3" name="2 Marcador de contenido"/>
          <p:cNvSpPr>
            <a:spLocks noGrp="1"/>
          </p:cNvSpPr>
          <p:nvPr>
            <p:ph sz="quarter" idx="1"/>
          </p:nvPr>
        </p:nvSpPr>
        <p:spPr/>
        <p:txBody>
          <a:bodyPr/>
          <a:lstStyle/>
          <a:p>
            <a:r>
              <a:rPr lang="es-ES" dirty="0" smtClean="0"/>
              <a:t>Define la cultura como “la totalidad del comportamiento social </a:t>
            </a:r>
            <a:r>
              <a:rPr lang="es-ES" dirty="0" err="1" smtClean="0"/>
              <a:t>social</a:t>
            </a:r>
            <a:r>
              <a:rPr lang="es-ES" dirty="0" smtClean="0"/>
              <a:t> aprendido que ha distinguido a la humanidad durante el curso de la historia”</a:t>
            </a:r>
          </a:p>
          <a:p>
            <a:endParaRPr lang="es-ES" dirty="0" smtClean="0"/>
          </a:p>
          <a:p>
            <a:r>
              <a:rPr lang="es-ES" dirty="0" smtClean="0"/>
              <a:t>“La manera tradicional de hacer las cosas en una sociedad determinada”</a:t>
            </a:r>
          </a:p>
          <a:p>
            <a:endParaRPr lang="es-ES" dirty="0" smtClean="0"/>
          </a:p>
          <a:p>
            <a:pPr>
              <a:buNone/>
            </a:pP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lnSpcReduction="10000"/>
          </a:bodyPr>
          <a:lstStyle/>
          <a:p>
            <a:r>
              <a:rPr lang="es-ES" dirty="0" smtClean="0"/>
              <a:t>Comportamiento social</a:t>
            </a:r>
          </a:p>
          <a:p>
            <a:r>
              <a:rPr lang="es-ES" dirty="0" smtClean="0"/>
              <a:t>Aprendizaje</a:t>
            </a:r>
          </a:p>
          <a:p>
            <a:r>
              <a:rPr lang="es-ES" dirty="0" smtClean="0"/>
              <a:t>Historia</a:t>
            </a:r>
          </a:p>
          <a:p>
            <a:r>
              <a:rPr lang="es-ES" dirty="0" smtClean="0"/>
              <a:t>La manera tradicional de hacer las cosas</a:t>
            </a:r>
          </a:p>
          <a:p>
            <a:pPr>
              <a:buNone/>
            </a:pPr>
            <a:endParaRPr lang="es-ES" dirty="0" smtClean="0"/>
          </a:p>
          <a:p>
            <a:pPr>
              <a:buNone/>
            </a:pPr>
            <a:endParaRPr lang="es-ES" dirty="0" smtClean="0"/>
          </a:p>
          <a:p>
            <a:pPr>
              <a:buNone/>
            </a:pPr>
            <a:r>
              <a:rPr lang="es-ES" dirty="0" smtClean="0"/>
              <a:t>*Cada sociedad tiene su cultura, su forma muy particular de hacer las cosas , sus valores propios y su historia</a:t>
            </a:r>
          </a:p>
          <a:p>
            <a:pPr>
              <a:buNone/>
            </a:pPr>
            <a:endParaRPr lang="es-ES" dirty="0" smtClean="0"/>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ES"/>
          </a:p>
        </p:txBody>
      </p:sp>
      <p:sp>
        <p:nvSpPr>
          <p:cNvPr id="6" name="5 Marcador de texto"/>
          <p:cNvSpPr>
            <a:spLocks noGrp="1"/>
          </p:cNvSpPr>
          <p:nvPr>
            <p:ph type="body" idx="2"/>
          </p:nvPr>
        </p:nvSpPr>
        <p:spPr>
          <a:xfrm>
            <a:off x="357158" y="1071546"/>
            <a:ext cx="2462242" cy="5429288"/>
          </a:xfrm>
        </p:spPr>
        <p:txBody>
          <a:bodyPr>
            <a:normAutofit lnSpcReduction="10000"/>
          </a:bodyPr>
          <a:lstStyle/>
          <a:p>
            <a:endParaRPr lang="es-ES" dirty="0" smtClean="0"/>
          </a:p>
          <a:p>
            <a:endParaRPr lang="es-ES" dirty="0" smtClean="0"/>
          </a:p>
          <a:p>
            <a:endParaRPr lang="es-ES" dirty="0" smtClean="0"/>
          </a:p>
          <a:p>
            <a:endParaRPr lang="es-ES" dirty="0" smtClean="0"/>
          </a:p>
          <a:p>
            <a:r>
              <a:rPr lang="es-ES" dirty="0" smtClean="0"/>
              <a:t>Ventajas de Competencia:</a:t>
            </a:r>
          </a:p>
          <a:p>
            <a:r>
              <a:rPr lang="es-ES" dirty="0" smtClean="0"/>
              <a:t>Somos alegres, serviciales, solidarios, ingeniosos, creativos y debemos ser lo suficientemente inteligentes para darnos cuenta que es lo que obstaculiza nuestro desarrollo</a:t>
            </a:r>
            <a:endParaRPr lang="es-ES" dirty="0"/>
          </a:p>
        </p:txBody>
      </p:sp>
      <p:pic>
        <p:nvPicPr>
          <p:cNvPr id="4" name="3 Marcador de contenido" descr="253766mexicano1.jpg"/>
          <p:cNvPicPr>
            <a:picLocks noGrp="1" noChangeAspect="1"/>
          </p:cNvPicPr>
          <p:nvPr>
            <p:ph sz="quarter" idx="1"/>
          </p:nvPr>
        </p:nvPicPr>
        <p:blipFill>
          <a:blip r:embed="rId2" cstate="print"/>
          <a:stretch>
            <a:fillRect/>
          </a:stretch>
        </p:blipFill>
        <p:spPr>
          <a:xfrm>
            <a:off x="2971800" y="2071687"/>
            <a:ext cx="5715000" cy="3552825"/>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texto"/>
          <p:cNvSpPr>
            <a:spLocks noGrp="1"/>
          </p:cNvSpPr>
          <p:nvPr>
            <p:ph type="body" idx="1"/>
          </p:nvPr>
        </p:nvSpPr>
        <p:spPr/>
        <p:txBody>
          <a:bodyPr/>
          <a:lstStyle/>
          <a:p>
            <a:r>
              <a:rPr lang="es-ES" dirty="0" smtClean="0"/>
              <a:t>“El estudio de la cultura de una nación se debe enfocar desde distintos niveles”</a:t>
            </a:r>
            <a:endParaRPr lang="es-ES" dirty="0"/>
          </a:p>
        </p:txBody>
      </p:sp>
      <p:sp>
        <p:nvSpPr>
          <p:cNvPr id="5" name="4 Título"/>
          <p:cNvSpPr>
            <a:spLocks noGrp="1"/>
          </p:cNvSpPr>
          <p:nvPr>
            <p:ph type="title"/>
          </p:nvPr>
        </p:nvSpPr>
        <p:spPr/>
        <p:txBody>
          <a:bodyPr/>
          <a:lstStyle/>
          <a:p>
            <a:r>
              <a:rPr lang="es-ES" dirty="0" err="1" smtClean="0"/>
              <a:t>Hofstede</a:t>
            </a:r>
            <a:r>
              <a:rPr lang="es-ES" dirty="0" smtClean="0"/>
              <a:t> (1991)</a:t>
            </a:r>
            <a:endParaRPr lang="es-ES" dirty="0"/>
          </a:p>
        </p:txBody>
      </p:sp>
      <p:pic>
        <p:nvPicPr>
          <p:cNvPr id="23554" name="Picture 2" descr="http://www.pernillerudlin.com/blog/archives/FotoHofstede_1.0.0.27.jpg"/>
          <p:cNvPicPr>
            <a:picLocks noChangeAspect="1" noChangeArrowheads="1"/>
          </p:cNvPicPr>
          <p:nvPr/>
        </p:nvPicPr>
        <p:blipFill>
          <a:blip r:embed="rId2" cstate="print"/>
          <a:srcRect/>
          <a:stretch>
            <a:fillRect/>
          </a:stretch>
        </p:blipFill>
        <p:spPr bwMode="auto">
          <a:xfrm>
            <a:off x="5072066" y="3643314"/>
            <a:ext cx="2809875" cy="280035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sp>
        <p:nvSpPr>
          <p:cNvPr id="5" name="4 Marcador de contenido"/>
          <p:cNvSpPr>
            <a:spLocks noGrp="1"/>
          </p:cNvSpPr>
          <p:nvPr>
            <p:ph sz="quarter" idx="1"/>
          </p:nvPr>
        </p:nvSpPr>
        <p:spPr/>
        <p:txBody>
          <a:bodyPr/>
          <a:lstStyle/>
          <a:p>
            <a:r>
              <a:rPr lang="es-ES" b="1" dirty="0" smtClean="0"/>
              <a:t>Nivel nacional</a:t>
            </a:r>
            <a:r>
              <a:rPr lang="es-ES" dirty="0" smtClean="0"/>
              <a:t>. Acorde al país del individuo</a:t>
            </a:r>
          </a:p>
          <a:p>
            <a:r>
              <a:rPr lang="es-ES" b="1" dirty="0" smtClean="0"/>
              <a:t>Nivel regional, étnico, lingüístico o de afiliación</a:t>
            </a:r>
            <a:r>
              <a:rPr lang="es-ES" dirty="0" smtClean="0"/>
              <a:t>. Cada país está compuesto por regiones culturalmente diferentes entre si</a:t>
            </a:r>
          </a:p>
          <a:p>
            <a:r>
              <a:rPr lang="es-ES" b="1" dirty="0" smtClean="0"/>
              <a:t>Nivel del género</a:t>
            </a:r>
            <a:r>
              <a:rPr lang="es-ES" dirty="0" smtClean="0"/>
              <a:t>.  Según el sexo</a:t>
            </a:r>
          </a:p>
          <a:p>
            <a:r>
              <a:rPr lang="es-ES" b="1" dirty="0" smtClean="0"/>
              <a:t>Nivel generacional. </a:t>
            </a:r>
            <a:r>
              <a:rPr lang="es-ES" dirty="0" smtClean="0"/>
              <a:t>Separa a los abuelos de los padres y a estos de los nietos</a:t>
            </a:r>
          </a:p>
          <a:p>
            <a:r>
              <a:rPr lang="es-ES" b="1" dirty="0" smtClean="0"/>
              <a:t>Nivel de clase social</a:t>
            </a:r>
            <a:r>
              <a:rPr lang="es-ES" dirty="0" smtClean="0"/>
              <a:t>. Oportunidades educacionales y niveles económicos </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r>
              <a:rPr lang="es-ES" dirty="0" smtClean="0"/>
              <a:t>Evaluación de una cultura</a:t>
            </a:r>
            <a:endParaRPr lang="es-ES" dirty="0"/>
          </a:p>
        </p:txBody>
      </p:sp>
      <p:sp>
        <p:nvSpPr>
          <p:cNvPr id="5" name="4 Subtítulo"/>
          <p:cNvSpPr>
            <a:spLocks noGrp="1"/>
          </p:cNvSpPr>
          <p:nvPr>
            <p:ph type="subTitle" idx="1"/>
          </p:nvPr>
        </p:nvSpPr>
        <p:spPr/>
        <p:txBody>
          <a:bodyPr/>
          <a:lstStyle/>
          <a:p>
            <a:endParaRPr lang="es-ES" dirty="0"/>
          </a:p>
        </p:txBody>
      </p:sp>
      <p:pic>
        <p:nvPicPr>
          <p:cNvPr id="27650" name="Picture 2" descr="http://www.purobueno.com/wp-content/files/union-culturas.jpg"/>
          <p:cNvPicPr>
            <a:picLocks noChangeAspect="1" noChangeArrowheads="1"/>
          </p:cNvPicPr>
          <p:nvPr/>
        </p:nvPicPr>
        <p:blipFill>
          <a:blip r:embed="rId2" cstate="print"/>
          <a:srcRect/>
          <a:stretch>
            <a:fillRect/>
          </a:stretch>
        </p:blipFill>
        <p:spPr bwMode="auto">
          <a:xfrm>
            <a:off x="2500298" y="642918"/>
            <a:ext cx="3810000" cy="263842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lnSpcReduction="10000"/>
          </a:bodyPr>
          <a:lstStyle/>
          <a:p>
            <a:r>
              <a:rPr lang="es-ES" dirty="0" smtClean="0"/>
              <a:t>La única medida que puede existir para evaluar una cultura, es el grado en la que este ayude al grupo o al país a responder a los retos que se le presentan</a:t>
            </a:r>
          </a:p>
          <a:p>
            <a:endParaRPr lang="es-ES" dirty="0" smtClean="0"/>
          </a:p>
          <a:p>
            <a:r>
              <a:rPr lang="es-ES" dirty="0" smtClean="0"/>
              <a:t>Ello significa que una cultura no es superior a otra por su grado de complejidad o por su desarrollo económico, si no por el grado en que se le permite al país responder a sus necesidades presentes y futuras.</a:t>
            </a: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Teorías y estudios comparativos</a:t>
            </a:r>
            <a:endParaRPr lang="es-ES" dirty="0"/>
          </a:p>
        </p:txBody>
      </p:sp>
      <p:sp>
        <p:nvSpPr>
          <p:cNvPr id="3" name="2 Marcador de contenido"/>
          <p:cNvSpPr>
            <a:spLocks noGrp="1"/>
          </p:cNvSpPr>
          <p:nvPr>
            <p:ph sz="quarter" idx="1"/>
          </p:nvPr>
        </p:nvSpPr>
        <p:spPr/>
        <p:txBody>
          <a:bodyPr/>
          <a:lstStyle/>
          <a:p>
            <a:r>
              <a:rPr lang="es-ES" dirty="0" smtClean="0"/>
              <a:t>5 dimensiones de </a:t>
            </a:r>
            <a:r>
              <a:rPr lang="es-ES" dirty="0" err="1" smtClean="0"/>
              <a:t>Hofsted</a:t>
            </a:r>
            <a:r>
              <a:rPr lang="es-ES" dirty="0" smtClean="0"/>
              <a:t>.</a:t>
            </a:r>
          </a:p>
          <a:p>
            <a:r>
              <a:rPr lang="es-ES" dirty="0" smtClean="0"/>
              <a:t>1.-</a:t>
            </a:r>
            <a:r>
              <a:rPr lang="es-ES" b="1" dirty="0" smtClean="0"/>
              <a:t>Individualismo/Colectivismo: </a:t>
            </a:r>
            <a:r>
              <a:rPr lang="es-ES" dirty="0" smtClean="0"/>
              <a:t>evalúa el grado en que la sociedad reconoce el logro individual o el colectivo, así como relaciones interpersonales.</a:t>
            </a:r>
          </a:p>
          <a:p>
            <a:endParaRPr lang="es-ES" dirty="0" smtClean="0"/>
          </a:p>
        </p:txBody>
      </p:sp>
      <p:sp>
        <p:nvSpPr>
          <p:cNvPr id="4" name="3 CuadroTexto"/>
          <p:cNvSpPr txBox="1"/>
          <p:nvPr/>
        </p:nvSpPr>
        <p:spPr>
          <a:xfrm>
            <a:off x="1357290" y="4786322"/>
            <a:ext cx="2357454" cy="1477328"/>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s-ES" b="1" dirty="0" smtClean="0"/>
              <a:t>Individualismo alto</a:t>
            </a:r>
          </a:p>
          <a:p>
            <a:r>
              <a:rPr lang="es-ES" dirty="0" smtClean="0"/>
              <a:t>-individualidad y derechos  individuales son más importantes para esa sociedad</a:t>
            </a:r>
            <a:endParaRPr lang="es-ES" dirty="0"/>
          </a:p>
        </p:txBody>
      </p:sp>
      <p:sp>
        <p:nvSpPr>
          <p:cNvPr id="5" name="4 CuadroTexto"/>
          <p:cNvSpPr txBox="1"/>
          <p:nvPr/>
        </p:nvSpPr>
        <p:spPr>
          <a:xfrm>
            <a:off x="4929190" y="4643446"/>
            <a:ext cx="2500330" cy="1477328"/>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s-ES" b="1" dirty="0" smtClean="0"/>
              <a:t>Individualismo bajo</a:t>
            </a:r>
          </a:p>
          <a:p>
            <a:r>
              <a:rPr lang="es-ES" dirty="0" smtClean="0"/>
              <a:t>-sociedades son de naturaleza colectiva </a:t>
            </a:r>
          </a:p>
          <a:p>
            <a:r>
              <a:rPr lang="es-ES" dirty="0" smtClean="0"/>
              <a:t>-tienen lazos fuertes entre los individuos.</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sz="quarter" idx="1"/>
          </p:nvPr>
        </p:nvSpPr>
        <p:spPr/>
        <p:txBody>
          <a:bodyPr/>
          <a:lstStyle/>
          <a:p>
            <a:r>
              <a:rPr lang="es-ES" dirty="0" smtClean="0"/>
              <a:t>2.-</a:t>
            </a:r>
            <a:r>
              <a:rPr lang="es-ES" b="1" dirty="0" smtClean="0"/>
              <a:t>Distancia de poder: </a:t>
            </a:r>
            <a:r>
              <a:rPr lang="es-ES" dirty="0" smtClean="0"/>
              <a:t>indica el grado en el que los individuos menos poderosos de un grupo aceptan una distribución desigual del poder.</a:t>
            </a:r>
          </a:p>
          <a:p>
            <a:r>
              <a:rPr lang="es-ES" dirty="0" smtClean="0"/>
              <a:t>Mide el grado de  igualdad y desigualdad entre quienes conforman una sociedad.</a:t>
            </a:r>
          </a:p>
          <a:p>
            <a:pPr>
              <a:buNone/>
            </a:pPr>
            <a:endParaRPr lang="es-ES" dirty="0"/>
          </a:p>
        </p:txBody>
      </p:sp>
      <p:sp>
        <p:nvSpPr>
          <p:cNvPr id="4" name="3 CuadroTexto"/>
          <p:cNvSpPr txBox="1"/>
          <p:nvPr/>
        </p:nvSpPr>
        <p:spPr>
          <a:xfrm>
            <a:off x="1357290" y="4929198"/>
            <a:ext cx="2643206" cy="1477328"/>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s-ES" b="1" dirty="0" smtClean="0"/>
              <a:t>Distancia de poder alta</a:t>
            </a:r>
          </a:p>
          <a:p>
            <a:r>
              <a:rPr lang="es-ES" dirty="0" smtClean="0"/>
              <a:t>-la sociedad ha permitido que las desigualdades de poder y bienestar crezcan.</a:t>
            </a:r>
            <a:endParaRPr lang="es-ES" dirty="0"/>
          </a:p>
        </p:txBody>
      </p:sp>
      <p:sp>
        <p:nvSpPr>
          <p:cNvPr id="5" name="4 CuadroTexto"/>
          <p:cNvSpPr txBox="1"/>
          <p:nvPr/>
        </p:nvSpPr>
        <p:spPr>
          <a:xfrm>
            <a:off x="5000628" y="5000636"/>
            <a:ext cx="2714644" cy="120032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es-ES" b="1" dirty="0" smtClean="0"/>
              <a:t>Distancia de poder alta</a:t>
            </a:r>
          </a:p>
          <a:p>
            <a:r>
              <a:rPr lang="es-ES" dirty="0" smtClean="0"/>
              <a:t>-la sociedad no acentúa las diferencias de poder y bienestar ciudadanos.</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www.monografias.com/trabajos13/quentend/Image1093.jpg"/>
          <p:cNvPicPr>
            <a:picLocks noChangeAspect="1" noChangeArrowheads="1"/>
          </p:cNvPicPr>
          <p:nvPr/>
        </p:nvPicPr>
        <p:blipFill>
          <a:blip r:embed="rId2" cstate="print"/>
          <a:srcRect/>
          <a:stretch>
            <a:fillRect/>
          </a:stretch>
        </p:blipFill>
        <p:spPr bwMode="auto">
          <a:xfrm>
            <a:off x="6429388" y="928670"/>
            <a:ext cx="2365360" cy="5419725"/>
          </a:xfrm>
          <a:prstGeom prst="rect">
            <a:avLst/>
          </a:prstGeom>
          <a:noFill/>
        </p:spPr>
      </p:pic>
      <p:sp>
        <p:nvSpPr>
          <p:cNvPr id="2" name="1 Título"/>
          <p:cNvSpPr>
            <a:spLocks noGrp="1"/>
          </p:cNvSpPr>
          <p:nvPr>
            <p:ph type="title"/>
          </p:nvPr>
        </p:nvSpPr>
        <p:spPr/>
        <p:txBody>
          <a:bodyPr/>
          <a:lstStyle/>
          <a:p>
            <a:endParaRPr lang="es-ES" dirty="0"/>
          </a:p>
        </p:txBody>
      </p:sp>
      <p:sp>
        <p:nvSpPr>
          <p:cNvPr id="3" name="2 Marcador de contenido"/>
          <p:cNvSpPr>
            <a:spLocks noGrp="1"/>
          </p:cNvSpPr>
          <p:nvPr>
            <p:ph sz="quarter" idx="1"/>
          </p:nvPr>
        </p:nvSpPr>
        <p:spPr/>
        <p:txBody>
          <a:bodyPr>
            <a:normAutofit fontScale="92500" lnSpcReduction="20000"/>
          </a:bodyPr>
          <a:lstStyle/>
          <a:p>
            <a:r>
              <a:rPr lang="es-ES" b="1" dirty="0" smtClean="0"/>
              <a:t>La cultura</a:t>
            </a:r>
            <a:r>
              <a:rPr lang="es-ES" dirty="0" smtClean="0"/>
              <a:t> </a:t>
            </a:r>
            <a:r>
              <a:rPr lang="es-ES" b="1" dirty="0" smtClean="0"/>
              <a:t>es el conjunto de todas las formas, los modelos o los patrones, explícitos o implícitos, a través de los cuales una sociedad regula el comportamiento de las personas que la conforman. Como tal incluye costumbres, prácticas, códigos, normas y reglas de la manera de ser, vestimenta, religión, rituales, normas de comportamiento y sistemas de creencias.</a:t>
            </a:r>
          </a:p>
          <a:p>
            <a:r>
              <a:rPr lang="es-ES" b="1" dirty="0" smtClean="0"/>
              <a:t>El concepto de cultura es fundamental para las disciplinas que se encargan del estudio de la sociedad, en especial para la antropología y la sociología.</a:t>
            </a:r>
            <a:endParaRPr lang="es-ES"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www.myriades1.com/uploads/cultura/fotos/cultura_0224.jpg"/>
          <p:cNvPicPr>
            <a:picLocks noChangeAspect="1" noChangeArrowheads="1"/>
          </p:cNvPicPr>
          <p:nvPr/>
        </p:nvPicPr>
        <p:blipFill>
          <a:blip r:embed="rId2" cstate="print"/>
          <a:srcRect/>
          <a:stretch>
            <a:fillRect/>
          </a:stretch>
        </p:blipFill>
        <p:spPr bwMode="auto">
          <a:xfrm>
            <a:off x="6072199" y="642918"/>
            <a:ext cx="2857520" cy="1971675"/>
          </a:xfrm>
          <a:prstGeom prst="rect">
            <a:avLst/>
          </a:prstGeom>
          <a:noFill/>
        </p:spPr>
      </p:pic>
      <p:sp>
        <p:nvSpPr>
          <p:cNvPr id="7" name="6 Marcador de contenido"/>
          <p:cNvSpPr>
            <a:spLocks noGrp="1"/>
          </p:cNvSpPr>
          <p:nvPr>
            <p:ph sz="quarter" idx="1"/>
          </p:nvPr>
        </p:nvSpPr>
        <p:spPr>
          <a:xfrm>
            <a:off x="714348" y="285728"/>
            <a:ext cx="8229600" cy="5840435"/>
          </a:xfrm>
        </p:spPr>
        <p:txBody>
          <a:bodyPr/>
          <a:lstStyle/>
          <a:p>
            <a:r>
              <a:rPr lang="es-ES" b="1" dirty="0" smtClean="0"/>
              <a:t>3.- Masculinidad/feminidad- </a:t>
            </a:r>
            <a:r>
              <a:rPr lang="es-ES" dirty="0" smtClean="0"/>
              <a:t>evalúa el grado en que la sociedad refuerza o no el modelo tradicional del rol masculino de trabajo, logro y poder.</a:t>
            </a:r>
            <a:endParaRPr lang="es-ES" dirty="0"/>
          </a:p>
        </p:txBody>
      </p:sp>
      <p:sp>
        <p:nvSpPr>
          <p:cNvPr id="9" name="8 CuadroTexto"/>
          <p:cNvSpPr txBox="1"/>
          <p:nvPr/>
        </p:nvSpPr>
        <p:spPr>
          <a:xfrm>
            <a:off x="928662" y="2428868"/>
            <a:ext cx="3143272" cy="353943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es-ES" sz="3200" b="1" dirty="0" smtClean="0"/>
              <a:t>Masculino</a:t>
            </a:r>
          </a:p>
          <a:p>
            <a:r>
              <a:rPr lang="es-ES" sz="3200" dirty="0" smtClean="0"/>
              <a:t>*asertivos </a:t>
            </a:r>
          </a:p>
          <a:p>
            <a:r>
              <a:rPr lang="es-ES" sz="3200" dirty="0" smtClean="0"/>
              <a:t>*materialistas</a:t>
            </a:r>
          </a:p>
          <a:p>
            <a:r>
              <a:rPr lang="es-ES" sz="3200" dirty="0" smtClean="0"/>
              <a:t>*agresivos</a:t>
            </a:r>
          </a:p>
          <a:p>
            <a:r>
              <a:rPr lang="es-ES" sz="3200" dirty="0" smtClean="0"/>
              <a:t>*crecimiento</a:t>
            </a:r>
          </a:p>
          <a:p>
            <a:r>
              <a:rPr lang="es-ES" sz="3200" dirty="0" smtClean="0"/>
              <a:t>*reto</a:t>
            </a:r>
          </a:p>
          <a:p>
            <a:r>
              <a:rPr lang="es-ES" sz="3200" dirty="0" smtClean="0"/>
              <a:t>*reconocimiento</a:t>
            </a:r>
            <a:endParaRPr lang="es-ES" sz="3200" dirty="0"/>
          </a:p>
        </p:txBody>
      </p:sp>
      <p:sp>
        <p:nvSpPr>
          <p:cNvPr id="11" name="10 CuadroTexto"/>
          <p:cNvSpPr txBox="1"/>
          <p:nvPr/>
        </p:nvSpPr>
        <p:spPr>
          <a:xfrm>
            <a:off x="4214810" y="2428868"/>
            <a:ext cx="4071966" cy="403187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s-ES" sz="3200" b="1" dirty="0" smtClean="0"/>
              <a:t>Femenino</a:t>
            </a:r>
          </a:p>
          <a:p>
            <a:r>
              <a:rPr lang="es-ES" sz="2800" b="1" dirty="0" smtClean="0"/>
              <a:t>*</a:t>
            </a:r>
            <a:r>
              <a:rPr lang="es-ES" sz="2800" dirty="0" smtClean="0"/>
              <a:t>humanistas</a:t>
            </a:r>
          </a:p>
          <a:p>
            <a:r>
              <a:rPr lang="es-ES" sz="2800" b="1" dirty="0" smtClean="0"/>
              <a:t>*</a:t>
            </a:r>
            <a:r>
              <a:rPr lang="es-ES" sz="2800" dirty="0" smtClean="0"/>
              <a:t>mayor importancia a relaciones personales</a:t>
            </a:r>
          </a:p>
          <a:p>
            <a:r>
              <a:rPr lang="es-ES" sz="2800" dirty="0" smtClean="0"/>
              <a:t>*calidad de vida</a:t>
            </a:r>
          </a:p>
          <a:p>
            <a:r>
              <a:rPr lang="es-ES" sz="2800" dirty="0" smtClean="0"/>
              <a:t>*seguridad</a:t>
            </a:r>
          </a:p>
          <a:p>
            <a:r>
              <a:rPr lang="es-ES" sz="2800" dirty="0" smtClean="0"/>
              <a:t>*expresión de emociones</a:t>
            </a:r>
          </a:p>
          <a:p>
            <a:r>
              <a:rPr lang="es-ES" sz="2800" dirty="0" smtClean="0"/>
              <a:t>*uso de intuición mas que la razón</a:t>
            </a:r>
            <a:endParaRPr lang="es-E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panalimentos.org/rilaa/Cursos/Incertidumbre04092008/Img/Incertidumbre.jpg"/>
          <p:cNvPicPr>
            <a:picLocks noChangeAspect="1" noChangeArrowheads="1"/>
          </p:cNvPicPr>
          <p:nvPr/>
        </p:nvPicPr>
        <p:blipFill>
          <a:blip r:embed="rId2" cstate="print"/>
          <a:srcRect/>
          <a:stretch>
            <a:fillRect/>
          </a:stretch>
        </p:blipFill>
        <p:spPr bwMode="auto">
          <a:xfrm>
            <a:off x="3143240" y="3848100"/>
            <a:ext cx="2733675" cy="3009900"/>
          </a:xfrm>
          <a:prstGeom prst="rect">
            <a:avLst/>
          </a:prstGeom>
          <a:noFill/>
        </p:spPr>
      </p:pic>
      <p:sp>
        <p:nvSpPr>
          <p:cNvPr id="3" name="2 Marcador de contenido"/>
          <p:cNvSpPr>
            <a:spLocks noGrp="1"/>
          </p:cNvSpPr>
          <p:nvPr>
            <p:ph sz="quarter" idx="1"/>
          </p:nvPr>
        </p:nvSpPr>
        <p:spPr>
          <a:xfrm>
            <a:off x="914400" y="214290"/>
            <a:ext cx="7772400" cy="6286544"/>
          </a:xfrm>
        </p:spPr>
        <p:txBody>
          <a:bodyPr/>
          <a:lstStyle/>
          <a:p>
            <a:r>
              <a:rPr lang="es-ES" b="1" dirty="0" smtClean="0"/>
              <a:t>4.- Evasión ante la incertidumbre</a:t>
            </a:r>
            <a:r>
              <a:rPr lang="es-ES" dirty="0" smtClean="0"/>
              <a:t>. Nivel de tolerancia dentro de la sociedad respecto a aspectos inciertos y ambiguos </a:t>
            </a:r>
            <a:endParaRPr lang="es-ES" dirty="0"/>
          </a:p>
        </p:txBody>
      </p:sp>
      <p:sp>
        <p:nvSpPr>
          <p:cNvPr id="4" name="3 CuadroTexto"/>
          <p:cNvSpPr txBox="1"/>
          <p:nvPr/>
        </p:nvSpPr>
        <p:spPr>
          <a:xfrm>
            <a:off x="928662" y="1857364"/>
            <a:ext cx="2643206" cy="295465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r>
              <a:rPr lang="es-ES" sz="2800" b="1" dirty="0" smtClean="0"/>
              <a:t>Alta evasión</a:t>
            </a:r>
          </a:p>
          <a:p>
            <a:pPr>
              <a:buFontTx/>
              <a:buChar char="-"/>
            </a:pPr>
            <a:r>
              <a:rPr lang="es-ES" sz="2800" dirty="0" smtClean="0"/>
              <a:t>Reglas </a:t>
            </a:r>
          </a:p>
          <a:p>
            <a:pPr>
              <a:buFontTx/>
              <a:buChar char="-"/>
            </a:pPr>
            <a:r>
              <a:rPr lang="es-ES" sz="2800" dirty="0" smtClean="0"/>
              <a:t>Leyes </a:t>
            </a:r>
          </a:p>
          <a:p>
            <a:r>
              <a:rPr lang="es-ES" sz="2800" dirty="0" smtClean="0"/>
              <a:t>-Reglamentos</a:t>
            </a:r>
          </a:p>
          <a:p>
            <a:r>
              <a:rPr lang="es-ES" sz="2800" dirty="0" smtClean="0"/>
              <a:t>-Regulaciones</a:t>
            </a:r>
          </a:p>
          <a:p>
            <a:r>
              <a:rPr lang="es-ES" sz="2800" dirty="0" smtClean="0"/>
              <a:t>-Controles</a:t>
            </a:r>
          </a:p>
          <a:p>
            <a:pPr>
              <a:buFontTx/>
              <a:buChar char="-"/>
            </a:pPr>
            <a:endParaRPr lang="es-ES" dirty="0"/>
          </a:p>
        </p:txBody>
      </p:sp>
      <p:sp>
        <p:nvSpPr>
          <p:cNvPr id="6" name="5 CuadroTexto"/>
          <p:cNvSpPr txBox="1"/>
          <p:nvPr/>
        </p:nvSpPr>
        <p:spPr>
          <a:xfrm>
            <a:off x="5357818" y="2000240"/>
            <a:ext cx="2857520" cy="267765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r>
              <a:rPr lang="es-ES" sz="2800" b="1" dirty="0" smtClean="0"/>
              <a:t>Baja evasión</a:t>
            </a:r>
          </a:p>
          <a:p>
            <a:r>
              <a:rPr lang="es-ES" sz="2800" dirty="0" smtClean="0"/>
              <a:t>-No crea reglas</a:t>
            </a:r>
          </a:p>
          <a:p>
            <a:r>
              <a:rPr lang="es-ES" sz="2800" dirty="0" smtClean="0"/>
              <a:t>-Acepta cambios rápidamente</a:t>
            </a:r>
          </a:p>
          <a:p>
            <a:r>
              <a:rPr lang="es-ES" sz="2800" dirty="0" smtClean="0"/>
              <a:t>-Toma mas y mayores riesgos</a:t>
            </a:r>
            <a:endParaRPr lang="es-E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926956"/>
          </a:xfrm>
        </p:spPr>
        <p:txBody>
          <a:bodyPr/>
          <a:lstStyle/>
          <a:p>
            <a:r>
              <a:rPr lang="es-ES" b="1" dirty="0" smtClean="0"/>
              <a:t>5.- Orientación a largo plazo. </a:t>
            </a:r>
            <a:r>
              <a:rPr lang="es-ES" dirty="0" smtClean="0"/>
              <a:t>Se enfoca en el grado en el que la sociedad adopta o no una devoción a largo plazo por valores y el pensamiento tradicionales.</a:t>
            </a:r>
            <a:endParaRPr lang="es-ES" dirty="0"/>
          </a:p>
        </p:txBody>
      </p:sp>
      <p:sp>
        <p:nvSpPr>
          <p:cNvPr id="4" name="3 CuadroTexto"/>
          <p:cNvSpPr txBox="1"/>
          <p:nvPr/>
        </p:nvSpPr>
        <p:spPr>
          <a:xfrm>
            <a:off x="1357290" y="3071810"/>
            <a:ext cx="3000396" cy="224676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 sz="2000" b="1" dirty="0" smtClean="0"/>
              <a:t>Alta orientación </a:t>
            </a:r>
          </a:p>
          <a:p>
            <a:r>
              <a:rPr lang="es-ES" sz="2000" dirty="0" smtClean="0"/>
              <a:t>-Compromiso a largo plazo con valores y respeto a tradiciones</a:t>
            </a:r>
          </a:p>
          <a:p>
            <a:r>
              <a:rPr lang="es-ES" sz="2000" dirty="0" smtClean="0"/>
              <a:t>-Apoyan ética de trabajo de arduo  trabajo se recompensará en el futuro</a:t>
            </a:r>
            <a:endParaRPr lang="es-ES" sz="2000" dirty="0"/>
          </a:p>
        </p:txBody>
      </p:sp>
      <p:sp>
        <p:nvSpPr>
          <p:cNvPr id="5" name="4 CuadroTexto"/>
          <p:cNvSpPr txBox="1"/>
          <p:nvPr/>
        </p:nvSpPr>
        <p:spPr>
          <a:xfrm>
            <a:off x="4857752" y="3143248"/>
            <a:ext cx="3071834"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ES" sz="2400" b="1" dirty="0" smtClean="0"/>
              <a:t>Baja orientación</a:t>
            </a:r>
          </a:p>
          <a:p>
            <a:r>
              <a:rPr lang="es-ES" sz="2400" dirty="0" smtClean="0"/>
              <a:t>-Se logra mayor facilidad a los cambios</a:t>
            </a:r>
            <a:endParaRPr lang="es-E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Estudios de </a:t>
            </a:r>
            <a:r>
              <a:rPr lang="es-ES" dirty="0" err="1" smtClean="0"/>
              <a:t>Hofstede</a:t>
            </a:r>
            <a:endParaRPr lang="es-ES" dirty="0"/>
          </a:p>
        </p:txBody>
      </p:sp>
      <p:sp>
        <p:nvSpPr>
          <p:cNvPr id="3" name="2 Marcador de contenido"/>
          <p:cNvSpPr>
            <a:spLocks noGrp="1"/>
          </p:cNvSpPr>
          <p:nvPr>
            <p:ph sz="quarter" idx="1"/>
          </p:nvPr>
        </p:nvSpPr>
        <p:spPr>
          <a:xfrm>
            <a:off x="857224" y="1785926"/>
            <a:ext cx="7772400" cy="4572000"/>
          </a:xfrm>
        </p:spPr>
        <p:txBody>
          <a:bodyPr/>
          <a:lstStyle/>
          <a:p>
            <a:r>
              <a:rPr lang="es-ES" dirty="0" smtClean="0"/>
              <a:t>México: Tendencia hacia el colectivismo.</a:t>
            </a:r>
          </a:p>
          <a:p>
            <a:r>
              <a:rPr lang="es-ES" dirty="0" smtClean="0"/>
              <a:t>Clan: afectos, aceptación, seguridad.</a:t>
            </a:r>
          </a:p>
          <a:p>
            <a:r>
              <a:rPr lang="es-ES" dirty="0" smtClean="0"/>
              <a:t>Equipo: eficiencia ,colaboración </a:t>
            </a:r>
          </a:p>
        </p:txBody>
      </p:sp>
      <p:pic>
        <p:nvPicPr>
          <p:cNvPr id="15362" name="Picture 2" descr="http://soynacho.files.wordpress.com/2009/01/8291.jpg"/>
          <p:cNvPicPr>
            <a:picLocks noChangeAspect="1" noChangeArrowheads="1"/>
          </p:cNvPicPr>
          <p:nvPr/>
        </p:nvPicPr>
        <p:blipFill>
          <a:blip r:embed="rId2" cstate="print"/>
          <a:srcRect/>
          <a:stretch>
            <a:fillRect/>
          </a:stretch>
        </p:blipFill>
        <p:spPr bwMode="auto">
          <a:xfrm>
            <a:off x="428596" y="3357562"/>
            <a:ext cx="4333875" cy="3095625"/>
          </a:xfrm>
          <a:prstGeom prst="rect">
            <a:avLst/>
          </a:prstGeom>
          <a:noFill/>
        </p:spPr>
      </p:pic>
      <p:pic>
        <p:nvPicPr>
          <p:cNvPr id="15364" name="Picture 4" descr="http://t1.gstatic.com/images?q=tbn:XtwFUjhXP5ldQM:http://senderosemergentes.files.wordpress.com/2008/09/relaciones-como-trabajar-armonia-amigos-460x345-la.jpg">
            <a:hlinkClick r:id="rId3"/>
          </p:cNvPr>
          <p:cNvPicPr>
            <a:picLocks noChangeAspect="1" noChangeArrowheads="1"/>
          </p:cNvPicPr>
          <p:nvPr/>
        </p:nvPicPr>
        <p:blipFill>
          <a:blip r:embed="rId4" cstate="print"/>
          <a:srcRect/>
          <a:stretch>
            <a:fillRect/>
          </a:stretch>
        </p:blipFill>
        <p:spPr bwMode="auto">
          <a:xfrm>
            <a:off x="4857752" y="3500437"/>
            <a:ext cx="1500198" cy="2000265"/>
          </a:xfrm>
          <a:prstGeom prst="rect">
            <a:avLst/>
          </a:prstGeom>
          <a:noFill/>
        </p:spPr>
      </p:pic>
      <p:pic>
        <p:nvPicPr>
          <p:cNvPr id="15366" name="Picture 6" descr="http://www.planetacurioso.com/wp-content/uploads/2007/02/gatos-perro-amigos2.jpg"/>
          <p:cNvPicPr>
            <a:picLocks noChangeAspect="1" noChangeArrowheads="1"/>
          </p:cNvPicPr>
          <p:nvPr/>
        </p:nvPicPr>
        <p:blipFill>
          <a:blip r:embed="rId5" cstate="print"/>
          <a:srcRect/>
          <a:stretch>
            <a:fillRect/>
          </a:stretch>
        </p:blipFill>
        <p:spPr bwMode="auto">
          <a:xfrm>
            <a:off x="6357950" y="4850150"/>
            <a:ext cx="2508268" cy="200785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926956"/>
          </a:xfrm>
        </p:spPr>
        <p:txBody>
          <a:bodyPr/>
          <a:lstStyle/>
          <a:p>
            <a:r>
              <a:rPr lang="es-ES" dirty="0" smtClean="0"/>
              <a:t>México: Alta distancia de poder</a:t>
            </a:r>
          </a:p>
          <a:p>
            <a:r>
              <a:rPr lang="es-ES" dirty="0" smtClean="0"/>
              <a:t>Alto respeto por la riqueza, el poder y estatus.</a:t>
            </a:r>
            <a:endParaRPr lang="es-ES" dirty="0"/>
          </a:p>
        </p:txBody>
      </p:sp>
      <p:pic>
        <p:nvPicPr>
          <p:cNvPr id="14338" name="Picture 2" descr="http://www.fidelitypr.com/happyhour/uploads/2009/08/jefe.jpg"/>
          <p:cNvPicPr>
            <a:picLocks noChangeAspect="1" noChangeArrowheads="1"/>
          </p:cNvPicPr>
          <p:nvPr/>
        </p:nvPicPr>
        <p:blipFill>
          <a:blip r:embed="rId2" cstate="print"/>
          <a:srcRect/>
          <a:stretch>
            <a:fillRect/>
          </a:stretch>
        </p:blipFill>
        <p:spPr bwMode="auto">
          <a:xfrm>
            <a:off x="2071670" y="1928802"/>
            <a:ext cx="4643470" cy="3946949"/>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926956"/>
          </a:xfrm>
        </p:spPr>
        <p:txBody>
          <a:bodyPr/>
          <a:lstStyle/>
          <a:p>
            <a:r>
              <a:rPr lang="es-ES" dirty="0" smtClean="0"/>
              <a:t>México: Tendencia intermedia (genero)</a:t>
            </a:r>
          </a:p>
          <a:p>
            <a:pPr>
              <a:buNone/>
            </a:pPr>
            <a:r>
              <a:rPr lang="es-ES" dirty="0" smtClean="0"/>
              <a:t>*Tendencia por masculinidad+</a:t>
            </a:r>
          </a:p>
          <a:p>
            <a:pPr>
              <a:buNone/>
            </a:pPr>
            <a:r>
              <a:rPr lang="es-ES" dirty="0" smtClean="0"/>
              <a:t>-simpatía por el fuerte</a:t>
            </a:r>
          </a:p>
          <a:p>
            <a:pPr>
              <a:buNone/>
            </a:pPr>
            <a:r>
              <a:rPr lang="es-ES" dirty="0" smtClean="0"/>
              <a:t>-alta competencia ente colegas</a:t>
            </a:r>
          </a:p>
          <a:p>
            <a:pPr>
              <a:buNone/>
            </a:pPr>
            <a:r>
              <a:rPr lang="es-ES" dirty="0" smtClean="0"/>
              <a:t>-gerentes con un alto enfoque hacia resultados</a:t>
            </a:r>
          </a:p>
          <a:p>
            <a:pPr>
              <a:buNone/>
            </a:pPr>
            <a:endParaRPr lang="es-ES" dirty="0" smtClean="0"/>
          </a:p>
          <a:p>
            <a:pPr>
              <a:buNone/>
            </a:pPr>
            <a:r>
              <a:rPr lang="es-ES" dirty="0" smtClean="0"/>
              <a:t>*Tendencia a la feminidad</a:t>
            </a:r>
          </a:p>
          <a:p>
            <a:pPr>
              <a:buNone/>
            </a:pPr>
            <a:r>
              <a:rPr lang="es-ES" dirty="0" smtClean="0"/>
              <a:t>-empresas que se preocupan por tener prestaciones.</a:t>
            </a:r>
          </a:p>
          <a:p>
            <a:pPr>
              <a:buNone/>
            </a:pPr>
            <a:r>
              <a:rPr lang="es-ES" dirty="0" smtClean="0"/>
              <a:t>-flexibilidad en embarazos y partos.</a:t>
            </a:r>
          </a:p>
        </p:txBody>
      </p:sp>
      <p:pic>
        <p:nvPicPr>
          <p:cNvPr id="13314" name="Picture 2" descr="http://mediateca.educa.madrid.org/imagen/imagenes/publicas/tam4/gh/gh19jlpvwjvvwlbp.gif"/>
          <p:cNvPicPr>
            <a:picLocks noChangeAspect="1" noChangeArrowheads="1"/>
          </p:cNvPicPr>
          <p:nvPr/>
        </p:nvPicPr>
        <p:blipFill>
          <a:blip r:embed="rId2" cstate="print"/>
          <a:srcRect/>
          <a:stretch>
            <a:fillRect/>
          </a:stretch>
        </p:blipFill>
        <p:spPr bwMode="auto">
          <a:xfrm>
            <a:off x="7048507" y="4762507"/>
            <a:ext cx="2095493" cy="2095493"/>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926956"/>
          </a:xfrm>
        </p:spPr>
        <p:txBody>
          <a:bodyPr/>
          <a:lstStyle/>
          <a:p>
            <a:r>
              <a:rPr lang="es-ES" dirty="0" smtClean="0"/>
              <a:t>México: alta evasión ante la incertidumbre.</a:t>
            </a:r>
          </a:p>
          <a:p>
            <a:r>
              <a:rPr lang="es-ES" dirty="0" smtClean="0"/>
              <a:t>Considerar lo diferente como peligroso; las personas se sienten cómodas en situaciones de trabajo bien estructuradas.</a:t>
            </a:r>
            <a:endParaRPr lang="es-ES" dirty="0"/>
          </a:p>
        </p:txBody>
      </p:sp>
      <p:pic>
        <p:nvPicPr>
          <p:cNvPr id="2050" name="Picture 2" descr="http://2.bp.blogspot.com/_womnTPwNqcA/SgI8p2masxI/AAAAAAAAAYY/VIYd6otl3TA/s400/Incertidumbre_.jpg"/>
          <p:cNvPicPr>
            <a:picLocks noChangeAspect="1" noChangeArrowheads="1"/>
          </p:cNvPicPr>
          <p:nvPr/>
        </p:nvPicPr>
        <p:blipFill>
          <a:blip r:embed="rId2" cstate="print"/>
          <a:srcRect/>
          <a:stretch>
            <a:fillRect/>
          </a:stretch>
        </p:blipFill>
        <p:spPr bwMode="auto">
          <a:xfrm>
            <a:off x="928662" y="2714620"/>
            <a:ext cx="2066925" cy="3095625"/>
          </a:xfrm>
          <a:prstGeom prst="rect">
            <a:avLst/>
          </a:prstGeom>
          <a:noFill/>
        </p:spPr>
      </p:pic>
      <p:pic>
        <p:nvPicPr>
          <p:cNvPr id="2052" name="Picture 4" descr="http://laborum.files.wordpress.com/2009/08/incertidumbre.jpg"/>
          <p:cNvPicPr>
            <a:picLocks noChangeAspect="1" noChangeArrowheads="1"/>
          </p:cNvPicPr>
          <p:nvPr/>
        </p:nvPicPr>
        <p:blipFill>
          <a:blip r:embed="rId3" cstate="print"/>
          <a:srcRect/>
          <a:stretch>
            <a:fillRect/>
          </a:stretch>
        </p:blipFill>
        <p:spPr bwMode="auto">
          <a:xfrm>
            <a:off x="5357818" y="2857496"/>
            <a:ext cx="2209800" cy="3095625"/>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Necesidades para el cambio cultural en las empresas:</a:t>
            </a:r>
            <a:br>
              <a:rPr lang="es-ES" dirty="0" smtClean="0"/>
            </a:br>
            <a:endParaRPr lang="es-ES" dirty="0"/>
          </a:p>
        </p:txBody>
      </p:sp>
      <p:sp>
        <p:nvSpPr>
          <p:cNvPr id="3" name="2 Marcador de contenido"/>
          <p:cNvSpPr>
            <a:spLocks noGrp="1"/>
          </p:cNvSpPr>
          <p:nvPr>
            <p:ph sz="quarter" idx="1"/>
          </p:nvPr>
        </p:nvSpPr>
        <p:spPr/>
        <p:txBody>
          <a:bodyPr/>
          <a:lstStyle/>
          <a:p>
            <a:r>
              <a:rPr lang="es-ES" dirty="0" smtClean="0"/>
              <a:t>Distancia de poder alta</a:t>
            </a:r>
          </a:p>
          <a:p>
            <a:r>
              <a:rPr lang="es-ES" dirty="0" smtClean="0"/>
              <a:t>Tendencia hacia el colectivismo</a:t>
            </a:r>
          </a:p>
          <a:p>
            <a:r>
              <a:rPr lang="es-ES" dirty="0" smtClean="0"/>
              <a:t>Tendencia a la masculinidad</a:t>
            </a:r>
          </a:p>
          <a:p>
            <a:r>
              <a:rPr lang="es-ES" dirty="0" smtClean="0"/>
              <a:t>Alta evasión ante la incertidumbre</a:t>
            </a:r>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Comparación cultural entre México y Japón.</a:t>
            </a:r>
            <a:endParaRPr lang="es-ES" dirty="0"/>
          </a:p>
        </p:txBody>
      </p:sp>
      <p:sp>
        <p:nvSpPr>
          <p:cNvPr id="3" name="2 Marcador de contenido"/>
          <p:cNvSpPr>
            <a:spLocks noGrp="1"/>
          </p:cNvSpPr>
          <p:nvPr>
            <p:ph sz="quarter" idx="1"/>
          </p:nvPr>
        </p:nvSpPr>
        <p:spPr/>
        <p:txBody>
          <a:bodyPr>
            <a:normAutofit fontScale="92500"/>
          </a:bodyPr>
          <a:lstStyle/>
          <a:p>
            <a:r>
              <a:rPr lang="es-ES" b="1" dirty="0" smtClean="0"/>
              <a:t>5 FILOSOFIAS JAPONESAS FUNDAMENTALES</a:t>
            </a:r>
            <a:r>
              <a:rPr lang="es-ES" dirty="0" smtClean="0"/>
              <a:t>:</a:t>
            </a:r>
          </a:p>
          <a:p>
            <a:r>
              <a:rPr lang="es-ES" b="1" dirty="0" smtClean="0"/>
              <a:t>1.- Administración a través de valores compartidos</a:t>
            </a:r>
          </a:p>
          <a:p>
            <a:pPr>
              <a:buNone/>
            </a:pPr>
            <a:r>
              <a:rPr lang="es-ES" dirty="0" smtClean="0"/>
              <a:t>-uso de controles implícitos e informales</a:t>
            </a:r>
          </a:p>
          <a:p>
            <a:pPr>
              <a:buNone/>
            </a:pPr>
            <a:r>
              <a:rPr lang="es-ES" dirty="0" smtClean="0"/>
              <a:t>-socialización intensiva</a:t>
            </a:r>
          </a:p>
          <a:p>
            <a:pPr>
              <a:buNone/>
            </a:pPr>
            <a:r>
              <a:rPr lang="es-ES" dirty="0" smtClean="0"/>
              <a:t>-hincapié en la no- especialización profesional</a:t>
            </a:r>
          </a:p>
          <a:p>
            <a:pPr>
              <a:buNone/>
            </a:pPr>
            <a:r>
              <a:rPr lang="es-ES" dirty="0" smtClean="0"/>
              <a:t>-comunicación abierta y franca</a:t>
            </a:r>
          </a:p>
          <a:p>
            <a:pPr>
              <a:buNone/>
            </a:pPr>
            <a:r>
              <a:rPr lang="es-ES" dirty="0" smtClean="0"/>
              <a:t>-información compartida con los trabajadores</a:t>
            </a:r>
          </a:p>
          <a:p>
            <a:pPr>
              <a:buNone/>
            </a:pPr>
            <a:r>
              <a:rPr lang="es-ES" dirty="0" smtClean="0"/>
              <a:t>-establecimiento de relaciones a largo plazo con los proveedores.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00042"/>
            <a:ext cx="7772400" cy="5855518"/>
          </a:xfrm>
        </p:spPr>
        <p:txBody>
          <a:bodyPr/>
          <a:lstStyle/>
          <a:p>
            <a:r>
              <a:rPr lang="es-ES" b="1" dirty="0" smtClean="0"/>
              <a:t>2.- Toma de decisiones y responsabilidad compartida.</a:t>
            </a:r>
          </a:p>
          <a:p>
            <a:pPr>
              <a:buNone/>
            </a:pPr>
            <a:r>
              <a:rPr lang="es-ES" dirty="0" smtClean="0"/>
              <a:t>-Considerar  los proveedores como socios </a:t>
            </a:r>
          </a:p>
          <a:p>
            <a:pPr>
              <a:buNone/>
            </a:pPr>
            <a:r>
              <a:rPr lang="es-ES" dirty="0" smtClean="0"/>
              <a:t>-Dar autoridad a los empleados sobre el proceso </a:t>
            </a:r>
          </a:p>
          <a:p>
            <a:pPr>
              <a:buNone/>
            </a:pPr>
            <a:r>
              <a:rPr lang="es-ES" dirty="0" smtClean="0"/>
              <a:t>-La información de círculos de calidad</a:t>
            </a:r>
          </a:p>
          <a:p>
            <a:pPr>
              <a:buNone/>
            </a:pPr>
            <a:r>
              <a:rPr lang="es-ES" dirty="0" smtClean="0"/>
              <a:t>-Otorgar poder de inspección a los empleados sobre la calidad de su trabajo .</a:t>
            </a:r>
          </a:p>
          <a:p>
            <a:pPr>
              <a:buNone/>
            </a:pPr>
            <a:r>
              <a:rPr lang="es-ES" dirty="0" smtClean="0"/>
              <a:t>-Conceder suma importancia al trabajo en equipo.</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lstStyle/>
          <a:p>
            <a:r>
              <a:rPr lang="es-ES" b="1" dirty="0" smtClean="0"/>
              <a:t>La cultura es móvil y dinámica, ya que cambia en función de los retos que enfrentan los grupos.</a:t>
            </a:r>
            <a:endParaRPr lang="es-ES" dirty="0"/>
          </a:p>
        </p:txBody>
      </p:sp>
      <p:pic>
        <p:nvPicPr>
          <p:cNvPr id="21506" name="Picture 2" descr="http://fcom.us.es/blogs/vazquezmedel/files/2009/05/cultura.jpg"/>
          <p:cNvPicPr>
            <a:picLocks noChangeAspect="1" noChangeArrowheads="1"/>
          </p:cNvPicPr>
          <p:nvPr/>
        </p:nvPicPr>
        <p:blipFill>
          <a:blip r:embed="rId2" cstate="print"/>
          <a:srcRect/>
          <a:stretch>
            <a:fillRect/>
          </a:stretch>
        </p:blipFill>
        <p:spPr bwMode="auto">
          <a:xfrm>
            <a:off x="5214942" y="3286124"/>
            <a:ext cx="3514728" cy="3300414"/>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71480"/>
            <a:ext cx="7772400" cy="5784080"/>
          </a:xfrm>
        </p:spPr>
        <p:txBody>
          <a:bodyPr>
            <a:normAutofit/>
          </a:bodyPr>
          <a:lstStyle/>
          <a:p>
            <a:r>
              <a:rPr lang="es-ES" b="1" dirty="0" smtClean="0"/>
              <a:t>3.- Enfoque en el desarrollo de recursos humanos:</a:t>
            </a:r>
          </a:p>
          <a:p>
            <a:pPr>
              <a:buNone/>
            </a:pPr>
            <a:r>
              <a:rPr lang="es-ES" dirty="0" smtClean="0"/>
              <a:t>-Se proporciona entrenamiento continuo a los trabajadores</a:t>
            </a:r>
          </a:p>
          <a:p>
            <a:pPr>
              <a:buNone/>
            </a:pPr>
            <a:r>
              <a:rPr lang="es-ES" dirty="0" smtClean="0"/>
              <a:t>-Ofrecen empleo de por vida y muestran una preocupación por el empleado en su totalidad</a:t>
            </a:r>
          </a:p>
          <a:p>
            <a:pPr>
              <a:buNone/>
            </a:pPr>
            <a:r>
              <a:rPr lang="es-ES" dirty="0" smtClean="0"/>
              <a:t>-Interés de la admón. por las relaciones humanas</a:t>
            </a:r>
          </a:p>
          <a:p>
            <a:pPr>
              <a:buNone/>
            </a:pPr>
            <a:r>
              <a:rPr lang="es-ES" dirty="0" smtClean="0"/>
              <a:t>-Trabajadores entrenados para realizar diversas tareas </a:t>
            </a:r>
          </a:p>
          <a:p>
            <a:pPr>
              <a:buNone/>
            </a:pPr>
            <a:r>
              <a:rPr lang="es-ES" dirty="0" smtClean="0"/>
              <a:t>-No existen diferencias visibles entre rangos organizacionales.</a:t>
            </a:r>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ES" sz="2400" b="1" dirty="0" smtClean="0"/>
              <a:t>4.-Uso eficiente de los recursos humanos y optimización de todas las operaciones:</a:t>
            </a:r>
            <a:r>
              <a:rPr lang="es-ES" b="1" dirty="0" smtClean="0"/>
              <a:t/>
            </a:r>
            <a:br>
              <a:rPr lang="es-ES" b="1" dirty="0" smtClean="0"/>
            </a:br>
            <a:endParaRPr lang="es-ES" b="1" dirty="0"/>
          </a:p>
        </p:txBody>
      </p:sp>
      <p:sp>
        <p:nvSpPr>
          <p:cNvPr id="3" name="2 Marcador de contenido"/>
          <p:cNvSpPr>
            <a:spLocks noGrp="1"/>
          </p:cNvSpPr>
          <p:nvPr>
            <p:ph sz="quarter" idx="1"/>
          </p:nvPr>
        </p:nvSpPr>
        <p:spPr/>
        <p:txBody>
          <a:bodyPr>
            <a:normAutofit fontScale="92500" lnSpcReduction="20000"/>
          </a:bodyPr>
          <a:lstStyle/>
          <a:p>
            <a:pPr>
              <a:buNone/>
            </a:pPr>
            <a:r>
              <a:rPr lang="es-ES" dirty="0" smtClean="0"/>
              <a:t>-lugar d trabajo limpio</a:t>
            </a:r>
          </a:p>
          <a:p>
            <a:pPr>
              <a:buNone/>
            </a:pPr>
            <a:r>
              <a:rPr lang="es-ES" dirty="0" smtClean="0"/>
              <a:t>-Mantienen niveles mínimos de inventarios</a:t>
            </a:r>
          </a:p>
          <a:p>
            <a:pPr>
              <a:buNone/>
            </a:pPr>
            <a:r>
              <a:rPr lang="es-ES" dirty="0" smtClean="0"/>
              <a:t>-Programan lotes de producción pequeños</a:t>
            </a:r>
          </a:p>
          <a:p>
            <a:pPr>
              <a:buNone/>
            </a:pPr>
            <a:r>
              <a:rPr lang="es-ES" dirty="0" smtClean="0"/>
              <a:t>-Programa de producción uniforme</a:t>
            </a:r>
          </a:p>
          <a:p>
            <a:pPr>
              <a:buNone/>
            </a:pPr>
            <a:r>
              <a:rPr lang="es-ES" dirty="0" smtClean="0"/>
              <a:t>-Procedimientos para la preparación del proceso en tiempos </a:t>
            </a:r>
            <a:r>
              <a:rPr lang="es-ES" dirty="0" err="1" smtClean="0"/>
              <a:t>minimos</a:t>
            </a:r>
            <a:endParaRPr lang="es-ES" dirty="0" smtClean="0"/>
          </a:p>
          <a:p>
            <a:pPr>
              <a:buNone/>
            </a:pPr>
            <a:endParaRPr lang="es-ES" dirty="0"/>
          </a:p>
        </p:txBody>
      </p:sp>
      <p:sp>
        <p:nvSpPr>
          <p:cNvPr id="5" name="4 Marcador de contenido"/>
          <p:cNvSpPr>
            <a:spLocks noGrp="1"/>
          </p:cNvSpPr>
          <p:nvPr>
            <p:ph sz="quarter" idx="2"/>
          </p:nvPr>
        </p:nvSpPr>
        <p:spPr/>
        <p:txBody>
          <a:bodyPr>
            <a:normAutofit fontScale="92500" lnSpcReduction="20000"/>
          </a:bodyPr>
          <a:lstStyle/>
          <a:p>
            <a:r>
              <a:rPr lang="es-ES" dirty="0" smtClean="0"/>
              <a:t>Sistemas para la colocación y ordenamiento preciso de partes.</a:t>
            </a:r>
          </a:p>
          <a:p>
            <a:pPr>
              <a:buFontTx/>
              <a:buChar char="-"/>
            </a:pPr>
            <a:r>
              <a:rPr lang="es-ES" dirty="0" smtClean="0"/>
              <a:t>No inspeccionan las entregas del proveedor</a:t>
            </a:r>
          </a:p>
          <a:p>
            <a:pPr>
              <a:buFontTx/>
              <a:buChar char="-"/>
            </a:pPr>
            <a:r>
              <a:rPr lang="es-ES" dirty="0" smtClean="0"/>
              <a:t>Buscan establecerse cerca del cliente-</a:t>
            </a:r>
          </a:p>
          <a:p>
            <a:pPr>
              <a:buFontTx/>
              <a:buChar char="-"/>
            </a:pPr>
            <a:r>
              <a:rPr lang="es-ES" dirty="0" smtClean="0"/>
              <a:t>Diseñan su planta para tener la capacidad de manejar un flujo ininterrumpido.  </a:t>
            </a:r>
            <a:endParaRPr lang="es-E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sz="quarter" idx="1"/>
          </p:nvPr>
        </p:nvSpPr>
        <p:spPr>
          <a:xfrm>
            <a:off x="914400" y="714356"/>
            <a:ext cx="7772400" cy="5641204"/>
          </a:xfrm>
        </p:spPr>
        <p:txBody>
          <a:bodyPr/>
          <a:lstStyle/>
          <a:p>
            <a:r>
              <a:rPr lang="es-ES" b="1" dirty="0" smtClean="0"/>
              <a:t>5.- Mejora continua de largo plazo.</a:t>
            </a:r>
          </a:p>
          <a:p>
            <a:pPr>
              <a:buNone/>
            </a:pPr>
            <a:r>
              <a:rPr lang="es-ES" dirty="0" smtClean="0"/>
              <a:t>-Actividades de mejora en grupos pequeños </a:t>
            </a:r>
          </a:p>
          <a:p>
            <a:pPr>
              <a:buNone/>
            </a:pPr>
            <a:r>
              <a:rPr lang="es-ES" dirty="0" smtClean="0"/>
              <a:t>-Planeación a largo plazo </a:t>
            </a:r>
          </a:p>
          <a:p>
            <a:pPr>
              <a:buNone/>
            </a:pPr>
            <a:r>
              <a:rPr lang="es-ES" dirty="0" smtClean="0"/>
              <a:t>-El despliegue de políticas de calidad en toda la compañía</a:t>
            </a:r>
          </a:p>
          <a:p>
            <a:pPr>
              <a:buNone/>
            </a:pPr>
            <a:endParaRPr lang="es-E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Yakult</a:t>
            </a:r>
            <a:endParaRPr lang="es-ES" dirty="0"/>
          </a:p>
        </p:txBody>
      </p:sp>
      <p:sp>
        <p:nvSpPr>
          <p:cNvPr id="3" name="2 Marcador de contenido"/>
          <p:cNvSpPr>
            <a:spLocks noGrp="1"/>
          </p:cNvSpPr>
          <p:nvPr>
            <p:ph sz="quarter" idx="1"/>
          </p:nvPr>
        </p:nvSpPr>
        <p:spPr/>
        <p:txBody>
          <a:bodyPr/>
          <a:lstStyle/>
          <a:p>
            <a:r>
              <a:rPr lang="es-ES" dirty="0" smtClean="0"/>
              <a:t> 4 principios para ser un empresario de excelencia:</a:t>
            </a:r>
          </a:p>
          <a:p>
            <a:pPr>
              <a:buNone/>
            </a:pPr>
            <a:r>
              <a:rPr lang="es-ES" dirty="0" smtClean="0"/>
              <a:t>-el bien ser</a:t>
            </a:r>
          </a:p>
          <a:p>
            <a:pPr>
              <a:buNone/>
            </a:pPr>
            <a:r>
              <a:rPr lang="es-ES" dirty="0" smtClean="0"/>
              <a:t>-el bien hacer</a:t>
            </a:r>
          </a:p>
          <a:p>
            <a:pPr>
              <a:buNone/>
            </a:pPr>
            <a:r>
              <a:rPr lang="es-ES" dirty="0" smtClean="0"/>
              <a:t>-el bien estar</a:t>
            </a:r>
          </a:p>
          <a:p>
            <a:pPr>
              <a:buNone/>
            </a:pPr>
            <a:r>
              <a:rPr lang="es-ES" dirty="0" smtClean="0"/>
              <a:t>-el bien tener.</a:t>
            </a:r>
          </a:p>
          <a:p>
            <a:pPr>
              <a:buNone/>
            </a:pPr>
            <a:endParaRPr lang="es-ES" dirty="0"/>
          </a:p>
        </p:txBody>
      </p:sp>
      <p:pic>
        <p:nvPicPr>
          <p:cNvPr id="6146" name="Picture 2" descr="http://img.dailymail.co.uk/i/pix/2007/11_03/yakult_468x410.jpg"/>
          <p:cNvPicPr>
            <a:picLocks noChangeAspect="1" noChangeArrowheads="1"/>
          </p:cNvPicPr>
          <p:nvPr/>
        </p:nvPicPr>
        <p:blipFill>
          <a:blip r:embed="rId2" cstate="print"/>
          <a:srcRect/>
          <a:stretch>
            <a:fillRect/>
          </a:stretch>
        </p:blipFill>
        <p:spPr bwMode="auto">
          <a:xfrm>
            <a:off x="4572000" y="2714620"/>
            <a:ext cx="3533775" cy="3095625"/>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Desarrollo de una cultura de calidad en la organización </a:t>
            </a:r>
            <a:endParaRPr lang="es-ES" dirty="0"/>
          </a:p>
        </p:txBody>
      </p:sp>
      <p:sp>
        <p:nvSpPr>
          <p:cNvPr id="3" name="2 Marcador de contenido"/>
          <p:cNvSpPr>
            <a:spLocks noGrp="1"/>
          </p:cNvSpPr>
          <p:nvPr>
            <p:ph sz="quarter" idx="1"/>
          </p:nvPr>
        </p:nvSpPr>
        <p:spPr/>
        <p:txBody>
          <a:bodyPr/>
          <a:lstStyle/>
          <a:p>
            <a:r>
              <a:rPr lang="es-ES" dirty="0" smtClean="0"/>
              <a:t>Las organizaciones son “sistemas de personas que mediante una estructura de operación, y utilizando métodos de trabajo y servicio claramente definidos, se orienta al cumplimiento de una misión que involucra la creación de valor para sus grupos de interés e influencias” </a:t>
            </a:r>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Cultura en una organización</a:t>
            </a:r>
            <a:endParaRPr lang="es-ES" dirty="0"/>
          </a:p>
        </p:txBody>
      </p:sp>
      <p:sp>
        <p:nvSpPr>
          <p:cNvPr id="3" name="2 Marcador de contenido"/>
          <p:cNvSpPr>
            <a:spLocks noGrp="1"/>
          </p:cNvSpPr>
          <p:nvPr>
            <p:ph sz="quarter" idx="1"/>
          </p:nvPr>
        </p:nvSpPr>
        <p:spPr/>
        <p:txBody>
          <a:bodyPr/>
          <a:lstStyle/>
          <a:p>
            <a:r>
              <a:rPr lang="es-ES" dirty="0" smtClean="0"/>
              <a:t>Autonomía individual.</a:t>
            </a:r>
          </a:p>
          <a:p>
            <a:r>
              <a:rPr lang="es-ES" dirty="0" smtClean="0"/>
              <a:t>Estructura.</a:t>
            </a:r>
          </a:p>
          <a:p>
            <a:r>
              <a:rPr lang="es-ES" dirty="0" smtClean="0"/>
              <a:t>Apoyo.</a:t>
            </a:r>
          </a:p>
          <a:p>
            <a:r>
              <a:rPr lang="es-ES" dirty="0" smtClean="0"/>
              <a:t>Identidad.</a:t>
            </a:r>
          </a:p>
          <a:p>
            <a:r>
              <a:rPr lang="es-ES" dirty="0" smtClean="0"/>
              <a:t>Forma de recompensar el desempeño.</a:t>
            </a:r>
          </a:p>
          <a:p>
            <a:r>
              <a:rPr lang="es-ES" dirty="0" smtClean="0"/>
              <a:t>Tolerancia al conflicto.</a:t>
            </a:r>
          </a:p>
          <a:p>
            <a:r>
              <a:rPr lang="es-ES" dirty="0" smtClean="0"/>
              <a:t>Tolerancia del riesgo.</a:t>
            </a:r>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sp>
        <p:nvSpPr>
          <p:cNvPr id="3" name="2 Marcador de contenido"/>
          <p:cNvSpPr>
            <a:spLocks noGrp="1"/>
          </p:cNvSpPr>
          <p:nvPr>
            <p:ph sz="quarter" idx="1"/>
          </p:nvPr>
        </p:nvSpPr>
        <p:spPr/>
        <p:txBody>
          <a:bodyPr>
            <a:normAutofit/>
          </a:bodyPr>
          <a:lstStyle/>
          <a:p>
            <a:r>
              <a:rPr lang="es-ES" sz="4400" dirty="0" smtClean="0"/>
              <a:t>La cultura de una organización , como la de una sociedad, no es fija y puede cambiar.</a:t>
            </a:r>
            <a:endParaRPr lang="es-ES" sz="4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MX"/>
          </a:p>
        </p:txBody>
      </p:sp>
      <p:sp>
        <p:nvSpPr>
          <p:cNvPr id="6" name="5 Marcador de texto"/>
          <p:cNvSpPr>
            <a:spLocks noGrp="1"/>
          </p:cNvSpPr>
          <p:nvPr>
            <p:ph type="body" idx="2"/>
          </p:nvPr>
        </p:nvSpPr>
        <p:spPr/>
        <p:txBody>
          <a:bodyPr/>
          <a:lstStyle/>
          <a:p>
            <a:endParaRPr lang="es-MX"/>
          </a:p>
        </p:txBody>
      </p:sp>
      <p:sp>
        <p:nvSpPr>
          <p:cNvPr id="6147" name="Rectangle 3"/>
          <p:cNvSpPr>
            <a:spLocks noGrp="1" noChangeArrowheads="1"/>
          </p:cNvSpPr>
          <p:nvPr>
            <p:ph sz="quarter" idx="1"/>
          </p:nvPr>
        </p:nvSpPr>
        <p:spPr/>
        <p:txBody>
          <a:bodyPr/>
          <a:lstStyle/>
          <a:p>
            <a:r>
              <a:rPr lang="es-ES" dirty="0" smtClean="0"/>
              <a:t>Factores que afectan a la cultura de la organización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285750" y="301625"/>
            <a:ext cx="7715250" cy="6556375"/>
          </a:xfrm>
          <a:prstGeom prst="rect">
            <a:avLst/>
          </a:prstGeom>
          <a:noFill/>
          <a:ln w="9525">
            <a:noFill/>
            <a:miter lim="800000"/>
            <a:headEnd/>
            <a:tailEnd/>
          </a:ln>
        </p:spPr>
        <p:txBody>
          <a:bodyPr>
            <a:spAutoFit/>
          </a:bodyPr>
          <a:lstStyle/>
          <a:p>
            <a:pPr algn="ctr">
              <a:spcBef>
                <a:spcPct val="50000"/>
              </a:spcBef>
            </a:pPr>
            <a:r>
              <a:rPr lang="es-ES" sz="2000" dirty="0">
                <a:latin typeface="Calibri" pitchFamily="34" charset="0"/>
                <a:ea typeface="BatangChe" pitchFamily="49" charset="-127"/>
                <a:cs typeface="Calibri" pitchFamily="34" charset="0"/>
              </a:rPr>
              <a:t>Charles Handy, menciona que los factores que afectan a la cultura de una organización son:</a:t>
            </a:r>
          </a:p>
          <a:p>
            <a:pPr algn="ctr">
              <a:spcBef>
                <a:spcPct val="50000"/>
              </a:spcBef>
            </a:pPr>
            <a:endParaRPr lang="es-ES" sz="2000" dirty="0">
              <a:latin typeface="Calibri" pitchFamily="34" charset="0"/>
              <a:ea typeface="BatangChe" pitchFamily="49" charset="-127"/>
              <a:cs typeface="Calibri" pitchFamily="34" charset="0"/>
            </a:endParaRPr>
          </a:p>
          <a:p>
            <a:pPr algn="ctr">
              <a:spcBef>
                <a:spcPct val="50000"/>
              </a:spcBef>
              <a:buFont typeface="Wingdings" pitchFamily="2" charset="2"/>
              <a:buChar char="Ø"/>
            </a:pPr>
            <a:r>
              <a:rPr lang="es-ES" sz="2000" dirty="0">
                <a:latin typeface="Calibri" pitchFamily="34" charset="0"/>
                <a:ea typeface="BatangChe" pitchFamily="49" charset="-127"/>
                <a:cs typeface="Calibri" pitchFamily="34" charset="0"/>
              </a:rPr>
              <a:t>Historia y propiedad.</a:t>
            </a:r>
          </a:p>
          <a:p>
            <a:pPr algn="ctr">
              <a:spcBef>
                <a:spcPct val="50000"/>
              </a:spcBef>
              <a:buFont typeface="Wingdings" pitchFamily="2" charset="2"/>
              <a:buNone/>
            </a:pPr>
            <a:r>
              <a:rPr lang="es-ES" sz="2000" dirty="0">
                <a:latin typeface="Calibri" pitchFamily="34" charset="0"/>
                <a:ea typeface="BatangChe" pitchFamily="49" charset="-127"/>
                <a:cs typeface="Calibri" pitchFamily="34" charset="0"/>
              </a:rPr>
              <a:t>Propiedad: la responsabilidad y el control de los resultados, así como de los medios para lograrlos.</a:t>
            </a:r>
          </a:p>
          <a:p>
            <a:pPr algn="ctr">
              <a:spcBef>
                <a:spcPct val="50000"/>
              </a:spcBef>
              <a:buFontTx/>
              <a:buChar char="•"/>
            </a:pPr>
            <a:r>
              <a:rPr lang="es-ES" sz="2000" dirty="0">
                <a:latin typeface="Calibri" pitchFamily="34" charset="0"/>
                <a:ea typeface="BatangChe" pitchFamily="49" charset="-127"/>
                <a:cs typeface="Calibri" pitchFamily="34" charset="0"/>
              </a:rPr>
              <a:t>Propiedad centralizada</a:t>
            </a:r>
          </a:p>
          <a:p>
            <a:pPr algn="ctr">
              <a:spcBef>
                <a:spcPct val="50000"/>
              </a:spcBef>
              <a:buFontTx/>
              <a:buChar char="•"/>
            </a:pPr>
            <a:r>
              <a:rPr lang="es-ES" sz="2000" dirty="0">
                <a:latin typeface="Calibri" pitchFamily="34" charset="0"/>
                <a:ea typeface="BatangChe" pitchFamily="49" charset="-127"/>
                <a:cs typeface="Calibri" pitchFamily="34" charset="0"/>
              </a:rPr>
              <a:t>Propiedad  difusa</a:t>
            </a:r>
          </a:p>
          <a:p>
            <a:pPr algn="ctr">
              <a:spcBef>
                <a:spcPct val="50000"/>
              </a:spcBef>
              <a:buFontTx/>
              <a:buChar char="•"/>
            </a:pPr>
            <a:r>
              <a:rPr lang="es-ES" sz="2000" dirty="0">
                <a:latin typeface="Calibri" pitchFamily="34" charset="0"/>
                <a:ea typeface="BatangChe" pitchFamily="49" charset="-127"/>
                <a:cs typeface="Calibri" pitchFamily="34" charset="0"/>
              </a:rPr>
              <a:t>Organizaciones nuevas</a:t>
            </a:r>
          </a:p>
          <a:p>
            <a:pPr algn="ctr">
              <a:spcBef>
                <a:spcPct val="50000"/>
              </a:spcBef>
              <a:buFontTx/>
              <a:buChar char="•"/>
            </a:pPr>
            <a:r>
              <a:rPr lang="es-ES" sz="2000" dirty="0">
                <a:latin typeface="Calibri" pitchFamily="34" charset="0"/>
                <a:ea typeface="BatangChe" pitchFamily="49" charset="-127"/>
                <a:cs typeface="Calibri" pitchFamily="34" charset="0"/>
              </a:rPr>
              <a:t>Organizaciones viejas</a:t>
            </a:r>
          </a:p>
          <a:p>
            <a:pPr algn="ctr">
              <a:spcBef>
                <a:spcPct val="50000"/>
              </a:spcBef>
            </a:pPr>
            <a:endParaRPr lang="es-ES" sz="2000" dirty="0">
              <a:latin typeface="Calibri" pitchFamily="34" charset="0"/>
              <a:ea typeface="BatangChe" pitchFamily="49" charset="-127"/>
              <a:cs typeface="Calibri" pitchFamily="34" charset="0"/>
            </a:endParaRPr>
          </a:p>
          <a:p>
            <a:pPr algn="ctr">
              <a:spcBef>
                <a:spcPct val="50000"/>
              </a:spcBef>
              <a:buFont typeface="Wingdings" pitchFamily="2" charset="2"/>
              <a:buChar char="Ø"/>
            </a:pPr>
            <a:r>
              <a:rPr lang="es-ES" sz="2000" dirty="0">
                <a:latin typeface="Calibri" pitchFamily="34" charset="0"/>
                <a:ea typeface="BatangChe" pitchFamily="49" charset="-127"/>
                <a:cs typeface="Calibri" pitchFamily="34" charset="0"/>
              </a:rPr>
              <a:t>Tamaño</a:t>
            </a:r>
          </a:p>
          <a:p>
            <a:pPr algn="ctr">
              <a:spcBef>
                <a:spcPct val="50000"/>
              </a:spcBef>
              <a:buFontTx/>
              <a:buChar char="•"/>
            </a:pPr>
            <a:r>
              <a:rPr lang="es-ES" sz="2000" dirty="0">
                <a:latin typeface="Calibri" pitchFamily="34" charset="0"/>
                <a:ea typeface="BatangChe" pitchFamily="49" charset="-127"/>
                <a:cs typeface="Calibri" pitchFamily="34" charset="0"/>
              </a:rPr>
              <a:t>Organización grande</a:t>
            </a:r>
          </a:p>
          <a:p>
            <a:pPr algn="ctr">
              <a:spcBef>
                <a:spcPct val="50000"/>
              </a:spcBef>
              <a:buFontTx/>
              <a:buChar char="•"/>
            </a:pPr>
            <a:r>
              <a:rPr lang="es-ES" sz="2000" dirty="0">
                <a:latin typeface="Calibri" pitchFamily="34" charset="0"/>
                <a:ea typeface="BatangChe" pitchFamily="49" charset="-127"/>
                <a:cs typeface="Calibri" pitchFamily="34" charset="0"/>
              </a:rPr>
              <a:t>Organización pequeña</a:t>
            </a:r>
          </a:p>
          <a:p>
            <a:pPr>
              <a:spcBef>
                <a:spcPct val="50000"/>
              </a:spcBef>
            </a:pPr>
            <a:r>
              <a:rPr lang="es-ES" sz="2000" dirty="0">
                <a:latin typeface="BatangChe" pitchFamily="49" charset="-127"/>
                <a:ea typeface="BatangChe" pitchFamily="49" charset="-127"/>
              </a:rPr>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428625" y="428625"/>
            <a:ext cx="7632700" cy="5478423"/>
          </a:xfrm>
          <a:prstGeom prst="rect">
            <a:avLst/>
          </a:prstGeom>
          <a:noFill/>
          <a:ln w="9525">
            <a:noFill/>
            <a:miter lim="800000"/>
            <a:headEnd/>
            <a:tailEnd/>
          </a:ln>
        </p:spPr>
        <p:txBody>
          <a:bodyPr>
            <a:spAutoFit/>
          </a:bodyPr>
          <a:lstStyle/>
          <a:p>
            <a:pPr lvl="7">
              <a:spcBef>
                <a:spcPct val="50000"/>
              </a:spcBef>
              <a:buFont typeface="Wingdings" pitchFamily="2" charset="2"/>
              <a:buChar char="Ø"/>
            </a:pPr>
            <a:r>
              <a:rPr lang="es-ES" sz="2000" b="1" i="1" dirty="0">
                <a:latin typeface="BatangChe" pitchFamily="49" charset="-127"/>
                <a:ea typeface="BatangChe" pitchFamily="49" charset="-127"/>
              </a:rPr>
              <a:t>Tecnología</a:t>
            </a:r>
          </a:p>
          <a:p>
            <a:pPr>
              <a:spcBef>
                <a:spcPct val="50000"/>
              </a:spcBef>
              <a:buFont typeface="Wingdings" pitchFamily="2" charset="2"/>
              <a:buNone/>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Producción en línea</a:t>
            </a:r>
          </a:p>
          <a:p>
            <a:pPr>
              <a:spcBef>
                <a:spcPct val="50000"/>
              </a:spcBef>
              <a:buFontTx/>
              <a:buChar char="•"/>
            </a:pPr>
            <a:r>
              <a:rPr lang="es-ES" sz="2000" dirty="0">
                <a:latin typeface="Arial" pitchFamily="34" charset="0"/>
                <a:ea typeface="BatangChe" pitchFamily="49" charset="-127"/>
                <a:cs typeface="Arial" pitchFamily="34" charset="0"/>
              </a:rPr>
              <a:t>Trabajar por proyectos</a:t>
            </a:r>
          </a:p>
          <a:p>
            <a:pPr>
              <a:spcBef>
                <a:spcPct val="50000"/>
              </a:spcBef>
            </a:pPr>
            <a:endParaRPr lang="es-ES" sz="2000" dirty="0">
              <a:latin typeface="Arial" pitchFamily="34" charset="0"/>
              <a:ea typeface="BatangChe" pitchFamily="49" charset="-127"/>
              <a:cs typeface="Arial" pitchFamily="34" charset="0"/>
            </a:endParaRPr>
          </a:p>
          <a:p>
            <a:pPr>
              <a:spcBef>
                <a:spcPct val="50000"/>
              </a:spcBef>
              <a:buFont typeface="Wingdings" pitchFamily="2" charset="2"/>
              <a:buChar char="Ø"/>
            </a:pPr>
            <a:r>
              <a:rPr lang="es-ES" sz="2000" b="1" i="1" dirty="0">
                <a:latin typeface="Arial" pitchFamily="34" charset="0"/>
                <a:ea typeface="BatangChe" pitchFamily="49" charset="-127"/>
                <a:cs typeface="Arial" pitchFamily="34" charset="0"/>
              </a:rPr>
              <a:t>Metas y objetivos</a:t>
            </a:r>
          </a:p>
          <a:p>
            <a:pPr>
              <a:spcBef>
                <a:spcPct val="50000"/>
              </a:spcBef>
              <a:buFont typeface="Wingdings" pitchFamily="2" charset="2"/>
              <a:buNone/>
            </a:pPr>
            <a:r>
              <a:rPr lang="es-ES" sz="2000" dirty="0">
                <a:latin typeface="Arial" pitchFamily="34" charset="0"/>
                <a:ea typeface="BatangChe" pitchFamily="49" charset="-127"/>
                <a:cs typeface="Arial" pitchFamily="34" charset="0"/>
              </a:rPr>
              <a:t>Los objetivos de una empresa varían conforme a las estrategias.</a:t>
            </a:r>
          </a:p>
          <a:p>
            <a:pPr>
              <a:spcBef>
                <a:spcPct val="50000"/>
              </a:spcBef>
              <a:buFont typeface="Wingdings" pitchFamily="2" charset="2"/>
              <a:buNone/>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Estrategia de calidad</a:t>
            </a:r>
          </a:p>
          <a:p>
            <a:pPr>
              <a:spcBef>
                <a:spcPct val="50000"/>
              </a:spcBef>
              <a:buFontTx/>
              <a:buChar char="•"/>
            </a:pPr>
            <a:r>
              <a:rPr lang="es-ES" sz="2000" dirty="0">
                <a:latin typeface="Arial" pitchFamily="34" charset="0"/>
                <a:ea typeface="BatangChe" pitchFamily="49" charset="-127"/>
                <a:cs typeface="Arial" pitchFamily="34" charset="0"/>
              </a:rPr>
              <a:t>Estrategia de crecimiento.</a:t>
            </a:r>
          </a:p>
          <a:p>
            <a:pPr>
              <a:spcBef>
                <a:spcPct val="50000"/>
              </a:spcBef>
              <a:buFontTx/>
              <a:buChar char="•"/>
            </a:pPr>
            <a:endParaRPr lang="es-ES" sz="2000" dirty="0">
              <a:latin typeface="BatangChe" pitchFamily="49" charset="-127"/>
              <a:ea typeface="BatangChe" pitchFamily="49" charset="-127"/>
            </a:endParaRPr>
          </a:p>
          <a:p>
            <a:pPr>
              <a:spcBef>
                <a:spcPct val="50000"/>
              </a:spcBef>
            </a:pPr>
            <a:endParaRPr lang="es-ES" sz="2000" dirty="0">
              <a:latin typeface="BatangChe" pitchFamily="49" charset="-127"/>
              <a:ea typeface="BatangChe" pitchFamily="49" charset="-127"/>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err="1" smtClean="0"/>
              <a:t>Lester</a:t>
            </a:r>
            <a:r>
              <a:rPr lang="es-ES" dirty="0" smtClean="0"/>
              <a:t> </a:t>
            </a:r>
            <a:r>
              <a:rPr lang="es-ES" dirty="0" err="1" smtClean="0"/>
              <a:t>Thurow</a:t>
            </a:r>
            <a:r>
              <a:rPr lang="es-ES" dirty="0" smtClean="0"/>
              <a:t/>
            </a:r>
            <a:br>
              <a:rPr lang="es-ES" dirty="0" smtClean="0"/>
            </a:br>
            <a:r>
              <a:rPr lang="es-ES" dirty="0" smtClean="0"/>
              <a:t>“</a:t>
            </a:r>
            <a:r>
              <a:rPr lang="es-ES" i="1" dirty="0" smtClean="0"/>
              <a:t>La Guerra del Siglo XXI”</a:t>
            </a:r>
            <a:endParaRPr lang="es-ES" i="1" dirty="0"/>
          </a:p>
        </p:txBody>
      </p:sp>
      <p:sp>
        <p:nvSpPr>
          <p:cNvPr id="3" name="2 Marcador de contenido"/>
          <p:cNvSpPr>
            <a:spLocks noGrp="1"/>
          </p:cNvSpPr>
          <p:nvPr>
            <p:ph sz="quarter" idx="1"/>
          </p:nvPr>
        </p:nvSpPr>
        <p:spPr/>
        <p:txBody>
          <a:bodyPr/>
          <a:lstStyle/>
          <a:p>
            <a:r>
              <a:rPr lang="es-ES" dirty="0" smtClean="0"/>
              <a:t>La disponibilidad de los recursos naturales</a:t>
            </a:r>
          </a:p>
          <a:p>
            <a:endParaRPr lang="es-ES" dirty="0" smtClean="0"/>
          </a:p>
          <a:p>
            <a:r>
              <a:rPr lang="es-ES" dirty="0" smtClean="0"/>
              <a:t>La reinversión del capital</a:t>
            </a:r>
          </a:p>
          <a:p>
            <a:endParaRPr lang="es-ES" dirty="0" smtClean="0"/>
          </a:p>
          <a:p>
            <a:r>
              <a:rPr lang="es-ES" dirty="0" smtClean="0"/>
              <a:t>La tecnología</a:t>
            </a:r>
          </a:p>
          <a:p>
            <a:endParaRPr lang="es-ES" dirty="0" smtClean="0"/>
          </a:p>
          <a:p>
            <a:r>
              <a:rPr lang="es-ES" dirty="0" smtClean="0"/>
              <a:t>La habilidades de mano de obra</a:t>
            </a:r>
            <a:endParaRPr lang="es-E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827088" y="692150"/>
            <a:ext cx="3816350" cy="4554538"/>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s-ES" sz="2000" b="1" i="1" dirty="0">
                <a:latin typeface="Arial" pitchFamily="34" charset="0"/>
                <a:ea typeface="BatangChe" pitchFamily="49" charset="-127"/>
                <a:cs typeface="Arial" pitchFamily="34" charset="0"/>
              </a:rPr>
              <a:t>El medio</a:t>
            </a:r>
          </a:p>
          <a:p>
            <a:pPr>
              <a:spcBef>
                <a:spcPct val="50000"/>
              </a:spcBef>
              <a:buFont typeface="Wingdings" pitchFamily="2" charset="2"/>
              <a:buChar char="Ø"/>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El país</a:t>
            </a:r>
          </a:p>
          <a:p>
            <a:pPr>
              <a:spcBef>
                <a:spcPct val="50000"/>
              </a:spcBef>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Cambio en el medio</a:t>
            </a:r>
          </a:p>
          <a:p>
            <a:pPr>
              <a:spcBef>
                <a:spcPct val="50000"/>
              </a:spcBef>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Diversidad</a:t>
            </a:r>
          </a:p>
          <a:p>
            <a:pPr>
              <a:spcBef>
                <a:spcPct val="50000"/>
              </a:spcBef>
            </a:pPr>
            <a:endParaRPr lang="es-ES" sz="2000" dirty="0">
              <a:latin typeface="Arial" pitchFamily="34" charset="0"/>
              <a:ea typeface="BatangChe" pitchFamily="49" charset="-127"/>
              <a:cs typeface="Arial" pitchFamily="34" charset="0"/>
            </a:endParaRPr>
          </a:p>
          <a:p>
            <a:pPr>
              <a:spcBef>
                <a:spcPct val="50000"/>
              </a:spcBef>
              <a:buFontTx/>
              <a:buChar char="•"/>
            </a:pPr>
            <a:r>
              <a:rPr lang="es-ES" sz="2000" dirty="0">
                <a:latin typeface="Arial" pitchFamily="34" charset="0"/>
                <a:ea typeface="BatangChe" pitchFamily="49" charset="-127"/>
                <a:cs typeface="Arial" pitchFamily="34" charset="0"/>
              </a:rPr>
              <a:t>El personal</a:t>
            </a:r>
          </a:p>
          <a:p>
            <a:pPr>
              <a:spcBef>
                <a:spcPct val="50000"/>
              </a:spcBef>
            </a:pPr>
            <a:endParaRPr lang="es-ES" sz="2000" dirty="0">
              <a:latin typeface="BatangChe" pitchFamily="49" charset="-127"/>
              <a:ea typeface="BatangChe" pitchFamily="49" charset="-127"/>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2843213" y="404813"/>
            <a:ext cx="3600450" cy="1008062"/>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a:defRPr/>
            </a:pPr>
            <a:endParaRPr lang="es-ES"/>
          </a:p>
        </p:txBody>
      </p:sp>
      <p:sp>
        <p:nvSpPr>
          <p:cNvPr id="6147" name="Text Box 5"/>
          <p:cNvSpPr txBox="1">
            <a:spLocks noChangeArrowheads="1"/>
          </p:cNvSpPr>
          <p:nvPr/>
        </p:nvSpPr>
        <p:spPr bwMode="auto">
          <a:xfrm>
            <a:off x="3348038" y="620713"/>
            <a:ext cx="2736850" cy="36671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spcBef>
                <a:spcPct val="50000"/>
              </a:spcBef>
              <a:defRPr/>
            </a:pPr>
            <a:r>
              <a:rPr lang="es-ES" dirty="0"/>
              <a:t>Cultura organizacional</a:t>
            </a:r>
          </a:p>
        </p:txBody>
      </p:sp>
      <p:sp>
        <p:nvSpPr>
          <p:cNvPr id="6148" name="Rectangle 6"/>
          <p:cNvSpPr>
            <a:spLocks noChangeArrowheads="1"/>
          </p:cNvSpPr>
          <p:nvPr/>
        </p:nvSpPr>
        <p:spPr bwMode="auto">
          <a:xfrm>
            <a:off x="1979613" y="1700213"/>
            <a:ext cx="5400675" cy="1439862"/>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a:defRPr/>
            </a:pPr>
            <a:endParaRPr lang="es-ES"/>
          </a:p>
        </p:txBody>
      </p:sp>
      <p:sp>
        <p:nvSpPr>
          <p:cNvPr id="10245" name="Text Box 7"/>
          <p:cNvSpPr txBox="1">
            <a:spLocks noChangeArrowheads="1"/>
          </p:cNvSpPr>
          <p:nvPr/>
        </p:nvSpPr>
        <p:spPr bwMode="auto">
          <a:xfrm>
            <a:off x="2339975" y="1916113"/>
            <a:ext cx="4824413" cy="915987"/>
          </a:xfrm>
          <a:prstGeom prst="rect">
            <a:avLst/>
          </a:prstGeom>
          <a:noFill/>
          <a:ln w="9525">
            <a:noFill/>
            <a:miter lim="800000"/>
            <a:headEnd/>
            <a:tailEnd/>
          </a:ln>
        </p:spPr>
        <p:txBody>
          <a:bodyPr>
            <a:spAutoFit/>
          </a:bodyPr>
          <a:lstStyle/>
          <a:p>
            <a:pPr algn="ctr">
              <a:spcBef>
                <a:spcPct val="50000"/>
              </a:spcBef>
            </a:pPr>
            <a:r>
              <a:rPr lang="es-ES"/>
              <a:t>Comprende todo aquello que sea expresión del sentir de la colectividad de una organización.</a:t>
            </a:r>
          </a:p>
        </p:txBody>
      </p:sp>
      <p:sp>
        <p:nvSpPr>
          <p:cNvPr id="6150" name="Rectangle 8"/>
          <p:cNvSpPr>
            <a:spLocks noChangeArrowheads="1"/>
          </p:cNvSpPr>
          <p:nvPr/>
        </p:nvSpPr>
        <p:spPr bwMode="auto">
          <a:xfrm>
            <a:off x="323850" y="3429000"/>
            <a:ext cx="8424863" cy="2305050"/>
          </a:xfrm>
          <a:prstGeom prst="rect">
            <a:avLst/>
          </a:prstGeom>
          <a:solidFill>
            <a:schemeClr val="tx2">
              <a:lumMod val="60000"/>
              <a:lumOff val="40000"/>
            </a:schemeClr>
          </a:solidFill>
          <a:ln w="9525">
            <a:solidFill>
              <a:srgbClr val="FFFF00"/>
            </a:solidFill>
            <a:miter lim="800000"/>
            <a:headEnd/>
            <a:tailEnd/>
          </a:ln>
        </p:spPr>
        <p:txBody>
          <a:bodyPr wrap="none" anchor="ctr"/>
          <a:lstStyle/>
          <a:p>
            <a:pPr>
              <a:defRPr/>
            </a:pPr>
            <a:endParaRPr lang="es-ES"/>
          </a:p>
        </p:txBody>
      </p:sp>
      <p:sp>
        <p:nvSpPr>
          <p:cNvPr id="10247" name="Text Box 9"/>
          <p:cNvSpPr txBox="1">
            <a:spLocks noChangeArrowheads="1"/>
          </p:cNvSpPr>
          <p:nvPr/>
        </p:nvSpPr>
        <p:spPr bwMode="auto">
          <a:xfrm>
            <a:off x="357158" y="3573462"/>
            <a:ext cx="8429684" cy="1754326"/>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wrap="square">
            <a:spAutoFit/>
          </a:bodyPr>
          <a:lstStyle/>
          <a:p>
            <a:pPr algn="just">
              <a:spcBef>
                <a:spcPct val="50000"/>
              </a:spcBef>
            </a:pPr>
            <a:r>
              <a:rPr lang="es-ES" dirty="0"/>
              <a:t>Los estilos de trabajo, las estructuras organizacionales, las relaciones sociales internas, las decisiones administrativas fundamentales, la manera de reaccionar ante cualquier imprevisto o problema, los supuestos sobre los que se opera en cuanto a la forma correcta o incorrecta de hacer las cosas, los criterios sobre los que se evalúa un comportamiento correcto o incorrecto respecto a los estilos de dirigir, de organizar, de relacionarse, etc. </a:t>
            </a:r>
          </a:p>
        </p:txBody>
      </p:sp>
      <p:cxnSp>
        <p:nvCxnSpPr>
          <p:cNvPr id="9" name="8 Conector recto de flecha"/>
          <p:cNvCxnSpPr>
            <a:stCxn id="6146" idx="2"/>
          </p:cNvCxnSpPr>
          <p:nvPr/>
        </p:nvCxnSpPr>
        <p:spPr>
          <a:xfrm rot="5400000">
            <a:off x="4529138" y="1527175"/>
            <a:ext cx="230188"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rot="5400000">
            <a:off x="4529138" y="3257550"/>
            <a:ext cx="230188"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71500" y="2000250"/>
            <a:ext cx="7345363" cy="4246563"/>
          </a:xfrm>
          <a:prstGeom prst="rect">
            <a:avLst/>
          </a:prstGeom>
          <a:noFill/>
          <a:ln w="9525">
            <a:noFill/>
            <a:miter lim="800000"/>
            <a:headEnd/>
            <a:tailEnd/>
          </a:ln>
        </p:spPr>
        <p:txBody>
          <a:bodyPr>
            <a:spAutoFit/>
          </a:bodyPr>
          <a:lstStyle/>
          <a:p>
            <a:pPr>
              <a:spcBef>
                <a:spcPct val="50000"/>
              </a:spcBef>
            </a:pPr>
            <a:r>
              <a:rPr lang="es-ES" sz="2000">
                <a:latin typeface="BatangChe" pitchFamily="49" charset="-127"/>
                <a:ea typeface="BatangChe" pitchFamily="49" charset="-127"/>
              </a:rPr>
              <a:t>La cultura es responsable de muchos de los comportamientos de grupos y naciones.</a:t>
            </a:r>
          </a:p>
          <a:p>
            <a:pPr>
              <a:spcBef>
                <a:spcPct val="50000"/>
              </a:spcBef>
            </a:pPr>
            <a:r>
              <a:rPr lang="es-ES" sz="2000">
                <a:latin typeface="BatangChe" pitchFamily="49" charset="-127"/>
                <a:ea typeface="BatangChe" pitchFamily="49" charset="-127"/>
              </a:rPr>
              <a:t>“Las leyes naturales de las organizaciones”   Wall y Solum (1994):</a:t>
            </a:r>
          </a:p>
          <a:p>
            <a:pPr>
              <a:spcBef>
                <a:spcPct val="50000"/>
              </a:spcBef>
            </a:pPr>
            <a:endParaRPr lang="es-ES" sz="2000">
              <a:latin typeface="BatangChe" pitchFamily="49" charset="-127"/>
              <a:ea typeface="BatangChe" pitchFamily="49" charset="-127"/>
            </a:endParaRPr>
          </a:p>
          <a:p>
            <a:pPr>
              <a:spcBef>
                <a:spcPct val="50000"/>
              </a:spcBef>
              <a:buFont typeface="Wingdings" pitchFamily="2" charset="2"/>
              <a:buChar char="v"/>
            </a:pPr>
            <a:r>
              <a:rPr lang="es-ES" sz="2000">
                <a:latin typeface="BatangChe" pitchFamily="49" charset="-127"/>
                <a:ea typeface="BatangChe" pitchFamily="49" charset="-127"/>
              </a:rPr>
              <a:t>Se obtiene lo que se habla</a:t>
            </a:r>
          </a:p>
          <a:p>
            <a:pPr>
              <a:spcBef>
                <a:spcPct val="50000"/>
              </a:spcBef>
              <a:buFont typeface="Wingdings" pitchFamily="2" charset="2"/>
              <a:buChar char="v"/>
            </a:pPr>
            <a:r>
              <a:rPr lang="es-ES" sz="2000">
                <a:latin typeface="BatangChe" pitchFamily="49" charset="-127"/>
                <a:ea typeface="BatangChe" pitchFamily="49" charset="-127"/>
              </a:rPr>
              <a:t>La cultura de trabajo en equipo es reflejo del líder.</a:t>
            </a:r>
          </a:p>
          <a:p>
            <a:pPr>
              <a:spcBef>
                <a:spcPct val="50000"/>
              </a:spcBef>
              <a:buFont typeface="Wingdings" pitchFamily="2" charset="2"/>
              <a:buChar char="v"/>
            </a:pPr>
            <a:r>
              <a:rPr lang="es-ES" sz="2000">
                <a:latin typeface="BatangChe" pitchFamily="49" charset="-127"/>
                <a:ea typeface="BatangChe" pitchFamily="49" charset="-127"/>
              </a:rPr>
              <a:t>No es posible ir mas rápido que un paso a la vez.</a:t>
            </a:r>
          </a:p>
          <a:p>
            <a:pPr>
              <a:spcBef>
                <a:spcPct val="50000"/>
              </a:spcBef>
              <a:buFont typeface="Wingdings" pitchFamily="2" charset="2"/>
              <a:buChar char="v"/>
            </a:pPr>
            <a:r>
              <a:rPr lang="es-ES" sz="2000">
                <a:latin typeface="BatangChe" pitchFamily="49" charset="-127"/>
                <a:ea typeface="BatangChe" pitchFamily="49" charset="-127"/>
              </a:rPr>
              <a:t>Las organizaciones facultadas requieren confianza.</a:t>
            </a:r>
          </a:p>
          <a:p>
            <a:pPr>
              <a:spcBef>
                <a:spcPct val="50000"/>
              </a:spcBef>
              <a:buFont typeface="Wingdings" pitchFamily="2" charset="2"/>
              <a:buChar char="v"/>
            </a:pPr>
            <a:endParaRPr lang="es-ES" sz="2000">
              <a:latin typeface="BatangChe" pitchFamily="49" charset="-127"/>
              <a:ea typeface="BatangChe" pitchFamily="49" charset="-127"/>
            </a:endParaRPr>
          </a:p>
        </p:txBody>
      </p:sp>
      <p:sp>
        <p:nvSpPr>
          <p:cNvPr id="7171" name="Rectangle 5"/>
          <p:cNvSpPr>
            <a:spLocks noGrp="1" noChangeArrowheads="1"/>
          </p:cNvSpPr>
          <p:nvPr>
            <p:ph type="title"/>
          </p:nvPr>
        </p:nvSpPr>
        <p:spPr/>
        <p:txBody>
          <a:bodyPr>
            <a:normAutofit/>
          </a:bodyPr>
          <a:lstStyle/>
          <a:p>
            <a:pPr algn="ctr" fontAlgn="auto">
              <a:spcAft>
                <a:spcPts val="0"/>
              </a:spcAft>
              <a:defRPr/>
            </a:pPr>
            <a:r>
              <a:rPr lang="es-ES" sz="4000" dirty="0" smtClean="0"/>
              <a:t>El cambio de cultura en la organización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428625" y="214313"/>
            <a:ext cx="3643313" cy="6094412"/>
          </a:xfrm>
          <a:prstGeom prst="rect">
            <a:avLst/>
          </a:prstGeom>
          <a:noFill/>
          <a:ln w="9525">
            <a:noFill/>
            <a:miter lim="800000"/>
            <a:headEnd/>
            <a:tailEnd/>
          </a:ln>
        </p:spPr>
        <p:txBody>
          <a:bodyPr>
            <a:spAutoFit/>
          </a:bodyPr>
          <a:lstStyle/>
          <a:p>
            <a:pPr algn="just">
              <a:spcBef>
                <a:spcPct val="50000"/>
              </a:spcBef>
            </a:pPr>
            <a:r>
              <a:rPr lang="es-ES" sz="2000">
                <a:latin typeface="BatangChe" pitchFamily="49" charset="-127"/>
                <a:ea typeface="BatangChe" pitchFamily="49" charset="-127"/>
              </a:rPr>
              <a:t>La cultura es un fenómeno cambiante.</a:t>
            </a:r>
          </a:p>
          <a:p>
            <a:pPr>
              <a:spcBef>
                <a:spcPct val="50000"/>
              </a:spcBef>
            </a:pPr>
            <a:endParaRPr lang="es-ES" sz="2000">
              <a:latin typeface="BatangChe" pitchFamily="49" charset="-127"/>
              <a:ea typeface="BatangChe" pitchFamily="49" charset="-127"/>
            </a:endParaRPr>
          </a:p>
          <a:p>
            <a:pPr algn="just">
              <a:spcBef>
                <a:spcPct val="50000"/>
              </a:spcBef>
            </a:pPr>
            <a:r>
              <a:rPr lang="es-ES" sz="2000">
                <a:latin typeface="BatangChe" pitchFamily="49" charset="-127"/>
                <a:ea typeface="BatangChe" pitchFamily="49" charset="-127"/>
              </a:rPr>
              <a:t>Para cambiar  hacia una cultura de calidad en la organización, el cambio debe efectuarse de acuerdo con la dinámica de la empresa, así como su situación y la naturaleza del cambio. Las intervenciones que se hagan en pro de un cambio cultural deben asegurar éste de forma consciente y duradera por parte de los miembros.</a:t>
            </a:r>
          </a:p>
          <a:p>
            <a:pPr>
              <a:spcBef>
                <a:spcPct val="50000"/>
              </a:spcBef>
            </a:pPr>
            <a:endParaRPr lang="es-ES" sz="2000">
              <a:latin typeface="BatangChe" pitchFamily="49" charset="-127"/>
              <a:ea typeface="BatangChe" pitchFamily="49" charset="-127"/>
            </a:endParaRPr>
          </a:p>
        </p:txBody>
      </p:sp>
      <p:pic>
        <p:nvPicPr>
          <p:cNvPr id="3" name="2 Imagen" descr="http://3.bp.blogspot.com/_rSpRiFyEd4g/SPdFI7y-_UI/AAAAAAAAAJ8/_64kf5Bpwsk/s320/calidad.jpg"/>
          <p:cNvPicPr/>
          <p:nvPr/>
        </p:nvPicPr>
        <p:blipFill>
          <a:blip r:embed="rId2"/>
          <a:srcRect/>
          <a:stretch>
            <a:fillRect/>
          </a:stretch>
        </p:blipFill>
        <p:spPr bwMode="auto">
          <a:xfrm>
            <a:off x="4643438" y="1000108"/>
            <a:ext cx="3500462" cy="41434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428596" y="857232"/>
            <a:ext cx="8424862" cy="5170488"/>
          </a:xfrm>
          <a:prstGeom prst="rect">
            <a:avLst/>
          </a:prstGeom>
          <a:noFill/>
          <a:ln w="9525">
            <a:noFill/>
            <a:miter lim="800000"/>
            <a:headEnd/>
            <a:tailEnd/>
          </a:ln>
        </p:spPr>
        <p:txBody>
          <a:bodyPr>
            <a:spAutoFit/>
          </a:bodyPr>
          <a:lstStyle/>
          <a:p>
            <a:pPr>
              <a:spcBef>
                <a:spcPct val="50000"/>
              </a:spcBef>
            </a:pPr>
            <a:r>
              <a:rPr lang="es-ES" sz="2000" b="1" i="1" dirty="0">
                <a:latin typeface="BatangChe" pitchFamily="49" charset="-127"/>
                <a:ea typeface="BatangChe" pitchFamily="49" charset="-127"/>
              </a:rPr>
              <a:t>Método de </a:t>
            </a:r>
            <a:r>
              <a:rPr lang="es-ES" sz="2000" b="1" i="1" dirty="0" err="1">
                <a:latin typeface="BatangChe" pitchFamily="49" charset="-127"/>
                <a:ea typeface="BatangChe" pitchFamily="49" charset="-127"/>
              </a:rPr>
              <a:t>Lewin</a:t>
            </a:r>
            <a:r>
              <a:rPr lang="es-ES" sz="2000" b="1" i="1" dirty="0">
                <a:latin typeface="BatangChe" pitchFamily="49" charset="-127"/>
                <a:ea typeface="BatangChe" pitchFamily="49" charset="-127"/>
              </a:rPr>
              <a:t> (Davis y </a:t>
            </a:r>
            <a:r>
              <a:rPr lang="es-ES" sz="2000" b="1" i="1" dirty="0" err="1">
                <a:latin typeface="BatangChe" pitchFamily="49" charset="-127"/>
                <a:ea typeface="BatangChe" pitchFamily="49" charset="-127"/>
              </a:rPr>
              <a:t>Newstrom</a:t>
            </a:r>
            <a:r>
              <a:rPr lang="es-ES" sz="2000" b="1" i="1" dirty="0">
                <a:latin typeface="BatangChe" pitchFamily="49" charset="-127"/>
                <a:ea typeface="BatangChe" pitchFamily="49" charset="-127"/>
              </a:rPr>
              <a:t>, 1991).</a:t>
            </a:r>
          </a:p>
          <a:p>
            <a:pPr>
              <a:spcBef>
                <a:spcPct val="50000"/>
              </a:spcBef>
            </a:pPr>
            <a:endParaRPr lang="es-ES" sz="2000" dirty="0">
              <a:latin typeface="BatangChe" pitchFamily="49" charset="-127"/>
              <a:ea typeface="BatangChe" pitchFamily="49" charset="-127"/>
            </a:endParaRPr>
          </a:p>
          <a:p>
            <a:pPr>
              <a:spcBef>
                <a:spcPct val="50000"/>
              </a:spcBef>
              <a:buFont typeface="Wingdings" pitchFamily="2" charset="2"/>
              <a:buChar char="v"/>
            </a:pPr>
            <a:r>
              <a:rPr lang="es-ES" sz="2000" dirty="0">
                <a:latin typeface="BatangChe" pitchFamily="49" charset="-127"/>
                <a:ea typeface="BatangChe" pitchFamily="49" charset="-127"/>
              </a:rPr>
              <a:t>Descongelamiento </a:t>
            </a:r>
          </a:p>
          <a:p>
            <a:pPr>
              <a:spcBef>
                <a:spcPct val="50000"/>
              </a:spcBef>
              <a:buFont typeface="Wingdings" pitchFamily="2" charset="2"/>
              <a:buNone/>
            </a:pPr>
            <a:r>
              <a:rPr lang="es-ES" sz="2000" dirty="0">
                <a:latin typeface="BatangChe" pitchFamily="49" charset="-127"/>
                <a:ea typeface="BatangChe" pitchFamily="49" charset="-127"/>
              </a:rPr>
              <a:t>El aspecto clave es que los miembros del equipo sientan que el problema es parte de ellos, y no que les es asignado.</a:t>
            </a:r>
          </a:p>
          <a:p>
            <a:pPr>
              <a:spcBef>
                <a:spcPct val="50000"/>
              </a:spcBef>
              <a:buFont typeface="Wingdings" pitchFamily="2" charset="2"/>
              <a:buChar char="v"/>
            </a:pPr>
            <a:r>
              <a:rPr lang="es-ES" sz="2000" dirty="0">
                <a:latin typeface="BatangChe" pitchFamily="49" charset="-127"/>
                <a:ea typeface="BatangChe" pitchFamily="49" charset="-127"/>
              </a:rPr>
              <a:t>Movimiento </a:t>
            </a:r>
          </a:p>
          <a:p>
            <a:pPr>
              <a:spcBef>
                <a:spcPct val="50000"/>
              </a:spcBef>
              <a:buFont typeface="Wingdings" pitchFamily="2" charset="2"/>
              <a:buNone/>
            </a:pPr>
            <a:r>
              <a:rPr lang="es-ES" sz="2000" dirty="0">
                <a:latin typeface="BatangChe" pitchFamily="49" charset="-127"/>
                <a:ea typeface="BatangChe" pitchFamily="49" charset="-127"/>
              </a:rPr>
              <a:t>Los individuos efectúan el cambio necesario, guiados por la dirección. Este cambio se debe hacer en dos niveles culturales: el de aceptación y el de valoración del cambio.</a:t>
            </a:r>
          </a:p>
          <a:p>
            <a:pPr>
              <a:spcBef>
                <a:spcPct val="50000"/>
              </a:spcBef>
              <a:buFont typeface="Wingdings" pitchFamily="2" charset="2"/>
              <a:buChar char="v"/>
            </a:pPr>
            <a:r>
              <a:rPr lang="es-ES" sz="2000" dirty="0" err="1">
                <a:latin typeface="BatangChe" pitchFamily="49" charset="-127"/>
                <a:ea typeface="BatangChe" pitchFamily="49" charset="-127"/>
              </a:rPr>
              <a:t>Recongelamiento</a:t>
            </a:r>
            <a:r>
              <a:rPr lang="es-ES" sz="2000" dirty="0">
                <a:latin typeface="BatangChe" pitchFamily="49" charset="-127"/>
                <a:ea typeface="BatangChe" pitchFamily="49" charset="-127"/>
              </a:rPr>
              <a:t> </a:t>
            </a:r>
          </a:p>
          <a:p>
            <a:pPr>
              <a:spcBef>
                <a:spcPct val="50000"/>
              </a:spcBef>
              <a:buFont typeface="Wingdings" pitchFamily="2" charset="2"/>
              <a:buNone/>
            </a:pPr>
            <a:r>
              <a:rPr lang="es-ES" sz="2000" dirty="0">
                <a:latin typeface="BatangChe" pitchFamily="49" charset="-127"/>
                <a:ea typeface="BatangChe" pitchFamily="49" charset="-127"/>
              </a:rPr>
              <a:t>Los puntos introducidos en el punto anterior, al ser asimilados lentamente por los miembros del equipo, se internalizan y se vuelven parte de la cultura.</a:t>
            </a:r>
          </a:p>
        </p:txBody>
      </p:sp>
      <p:sp>
        <p:nvSpPr>
          <p:cNvPr id="9219" name="Rectangle 5"/>
          <p:cNvSpPr>
            <a:spLocks noGrp="1" noChangeArrowheads="1"/>
          </p:cNvSpPr>
          <p:nvPr>
            <p:ph type="title"/>
          </p:nvPr>
        </p:nvSpPr>
        <p:spPr>
          <a:xfrm>
            <a:off x="357158" y="214290"/>
            <a:ext cx="8229600" cy="482620"/>
          </a:xfrm>
        </p:spPr>
        <p:txBody>
          <a:bodyPr>
            <a:normAutofit fontScale="90000"/>
          </a:bodyPr>
          <a:lstStyle/>
          <a:p>
            <a:pPr algn="ctr" fontAlgn="auto">
              <a:spcAft>
                <a:spcPts val="0"/>
              </a:spcAft>
              <a:defRPr/>
            </a:pPr>
            <a:r>
              <a:rPr lang="es-ES" dirty="0" smtClean="0"/>
              <a:t>Métodos de cambio</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457200" y="320040"/>
            <a:ext cx="7242048" cy="965820"/>
          </a:xfrm>
        </p:spPr>
        <p:txBody>
          <a:bodyPr>
            <a:normAutofit/>
          </a:bodyPr>
          <a:lstStyle/>
          <a:p>
            <a:pPr algn="ctr" fontAlgn="auto">
              <a:spcAft>
                <a:spcPts val="0"/>
              </a:spcAft>
              <a:defRPr/>
            </a:pPr>
            <a:r>
              <a:rPr lang="es-ES" sz="4000" dirty="0" smtClean="0"/>
              <a:t>Método de Edgar </a:t>
            </a:r>
            <a:r>
              <a:rPr lang="es-ES" sz="4000" dirty="0" err="1" smtClean="0"/>
              <a:t>Schein</a:t>
            </a:r>
            <a:r>
              <a:rPr lang="es-ES" sz="4000" dirty="0" smtClean="0"/>
              <a:t> (1993).</a:t>
            </a:r>
          </a:p>
        </p:txBody>
      </p:sp>
      <p:sp>
        <p:nvSpPr>
          <p:cNvPr id="14339" name="Text Box 5"/>
          <p:cNvSpPr txBox="1">
            <a:spLocks noChangeArrowheads="1"/>
          </p:cNvSpPr>
          <p:nvPr/>
        </p:nvSpPr>
        <p:spPr bwMode="auto">
          <a:xfrm>
            <a:off x="500034" y="1285860"/>
            <a:ext cx="8280400" cy="4903788"/>
          </a:xfrm>
          <a:prstGeom prst="rect">
            <a:avLst/>
          </a:prstGeom>
          <a:noFill/>
          <a:ln w="9525">
            <a:noFill/>
            <a:miter lim="800000"/>
            <a:headEnd/>
            <a:tailEnd/>
          </a:ln>
        </p:spPr>
        <p:txBody>
          <a:bodyPr>
            <a:spAutoFit/>
          </a:bodyPr>
          <a:lstStyle/>
          <a:p>
            <a:pPr>
              <a:spcBef>
                <a:spcPct val="50000"/>
              </a:spcBef>
            </a:pPr>
            <a:r>
              <a:rPr lang="es-ES" dirty="0">
                <a:latin typeface="BatangChe" pitchFamily="49" charset="-127"/>
                <a:ea typeface="BatangChe" pitchFamily="49" charset="-127"/>
              </a:rPr>
              <a:t>Según su método existen dos tipos de mecanismos base:</a:t>
            </a:r>
          </a:p>
          <a:p>
            <a:pPr>
              <a:spcBef>
                <a:spcPct val="50000"/>
              </a:spcBef>
            </a:pPr>
            <a:endParaRPr lang="es-ES" dirty="0">
              <a:latin typeface="BatangChe" pitchFamily="49" charset="-127"/>
              <a:ea typeface="BatangChe" pitchFamily="49" charset="-127"/>
            </a:endParaRPr>
          </a:p>
          <a:p>
            <a:pPr>
              <a:spcBef>
                <a:spcPct val="50000"/>
              </a:spcBef>
              <a:buFont typeface="Wingdings" pitchFamily="2" charset="2"/>
              <a:buChar char="v"/>
            </a:pPr>
            <a:r>
              <a:rPr lang="es-ES" dirty="0">
                <a:latin typeface="BatangChe" pitchFamily="49" charset="-127"/>
                <a:ea typeface="BatangChe" pitchFamily="49" charset="-127"/>
              </a:rPr>
              <a:t>Primarios: </a:t>
            </a:r>
          </a:p>
          <a:p>
            <a:pPr>
              <a:spcBef>
                <a:spcPct val="50000"/>
              </a:spcBef>
              <a:buFont typeface="Wingdings" pitchFamily="2" charset="2"/>
              <a:buNone/>
            </a:pPr>
            <a:r>
              <a:rPr lang="es-ES" dirty="0">
                <a:latin typeface="BatangChe" pitchFamily="49" charset="-127"/>
                <a:ea typeface="BatangChe" pitchFamily="49" charset="-127"/>
              </a:rPr>
              <a:t>Son los que actúan cuando se crea una organización, y por lo general son resultado del estilo de trabajo del líder de ésta.</a:t>
            </a:r>
          </a:p>
          <a:p>
            <a:pPr>
              <a:spcBef>
                <a:spcPct val="50000"/>
              </a:spcBef>
              <a:buFont typeface="Wingdings" pitchFamily="2" charset="2"/>
              <a:buChar char="v"/>
            </a:pPr>
            <a:r>
              <a:rPr lang="es-ES" dirty="0">
                <a:latin typeface="BatangChe" pitchFamily="49" charset="-127"/>
                <a:ea typeface="BatangChe" pitchFamily="49" charset="-127"/>
              </a:rPr>
              <a:t>Secundarios:</a:t>
            </a:r>
          </a:p>
          <a:p>
            <a:pPr>
              <a:spcBef>
                <a:spcPct val="50000"/>
              </a:spcBef>
              <a:buFont typeface="Wingdings" pitchFamily="2" charset="2"/>
              <a:buNone/>
            </a:pPr>
            <a:r>
              <a:rPr lang="es-ES" dirty="0">
                <a:latin typeface="BatangChe" pitchFamily="49" charset="-127"/>
                <a:ea typeface="BatangChe" pitchFamily="49" charset="-127"/>
              </a:rPr>
              <a:t>Solo funcionan si son coherentes y congruentes con los mecanismos primarios.. En caso de que lleguen a diferir,  son fuente de conflicto y obstaculizan el desarrollo de la organización. </a:t>
            </a:r>
          </a:p>
          <a:p>
            <a:pPr>
              <a:spcBef>
                <a:spcPct val="50000"/>
              </a:spcBef>
              <a:buFont typeface="Wingdings" pitchFamily="2" charset="2"/>
              <a:buNone/>
            </a:pPr>
            <a:endParaRPr lang="es-ES" dirty="0">
              <a:latin typeface="BatangChe" pitchFamily="49" charset="-127"/>
              <a:ea typeface="BatangChe" pitchFamily="49" charset="-127"/>
            </a:endParaRPr>
          </a:p>
          <a:p>
            <a:pPr>
              <a:spcBef>
                <a:spcPct val="50000"/>
              </a:spcBef>
              <a:buFont typeface="Wingdings" pitchFamily="2" charset="2"/>
              <a:buNone/>
            </a:pPr>
            <a:r>
              <a:rPr lang="es-ES" dirty="0">
                <a:latin typeface="BatangChe" pitchFamily="49" charset="-127"/>
                <a:ea typeface="BatangChe" pitchFamily="49" charset="-127"/>
              </a:rPr>
              <a:t>Los sistemas y procedimientos organizacionales, el diseño de espacios físicos, fachadas o edificios; las historias, leyendas o mitos sobre el personal y los eventos; y los estatutos formales de filosofía organizacional,  los valores y credos.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5"/>
          <p:cNvSpPr>
            <a:spLocks noGrp="1" noChangeArrowheads="1"/>
          </p:cNvSpPr>
          <p:nvPr>
            <p:ph type="title"/>
          </p:nvPr>
        </p:nvSpPr>
        <p:spPr>
          <a:xfrm>
            <a:off x="500034" y="214290"/>
            <a:ext cx="7043758" cy="1037258"/>
          </a:xfrm>
        </p:spPr>
        <p:txBody>
          <a:bodyPr>
            <a:noAutofit/>
          </a:bodyPr>
          <a:lstStyle/>
          <a:p>
            <a:pPr algn="ctr" fontAlgn="auto">
              <a:spcAft>
                <a:spcPts val="0"/>
              </a:spcAft>
              <a:defRPr/>
            </a:pPr>
            <a:r>
              <a:rPr lang="es-ES" sz="3200" dirty="0" smtClean="0"/>
              <a:t>Liderazgo para el cambio hacia una cultura de calidad.</a:t>
            </a:r>
          </a:p>
        </p:txBody>
      </p:sp>
      <p:sp>
        <p:nvSpPr>
          <p:cNvPr id="15363" name="Rectangle 7"/>
          <p:cNvSpPr>
            <a:spLocks noChangeArrowheads="1"/>
          </p:cNvSpPr>
          <p:nvPr/>
        </p:nvSpPr>
        <p:spPr bwMode="auto">
          <a:xfrm>
            <a:off x="2700338" y="1844675"/>
            <a:ext cx="3960812" cy="1223963"/>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15364" name="Text Box 10"/>
          <p:cNvSpPr txBox="1">
            <a:spLocks noChangeArrowheads="1"/>
          </p:cNvSpPr>
          <p:nvPr/>
        </p:nvSpPr>
        <p:spPr bwMode="auto">
          <a:xfrm>
            <a:off x="2843213" y="2060575"/>
            <a:ext cx="3527425" cy="641350"/>
          </a:xfrm>
          <a:prstGeom prst="rect">
            <a:avLst/>
          </a:prstGeom>
          <a:noFill/>
          <a:ln w="9525">
            <a:noFill/>
            <a:miter lim="800000"/>
            <a:headEnd/>
            <a:tailEnd/>
          </a:ln>
        </p:spPr>
        <p:txBody>
          <a:bodyPr>
            <a:spAutoFit/>
          </a:bodyPr>
          <a:lstStyle/>
          <a:p>
            <a:pPr algn="ctr">
              <a:spcBef>
                <a:spcPct val="50000"/>
              </a:spcBef>
            </a:pPr>
            <a:r>
              <a:rPr lang="es-ES"/>
              <a:t>El liderazgo tiene dos tareas fundamentales</a:t>
            </a:r>
          </a:p>
        </p:txBody>
      </p:sp>
      <p:sp>
        <p:nvSpPr>
          <p:cNvPr id="15365" name="Rectangle 11"/>
          <p:cNvSpPr>
            <a:spLocks noChangeArrowheads="1"/>
          </p:cNvSpPr>
          <p:nvPr/>
        </p:nvSpPr>
        <p:spPr bwMode="auto">
          <a:xfrm>
            <a:off x="500063" y="3571875"/>
            <a:ext cx="3600450" cy="1500188"/>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15366" name="Text Box 12"/>
          <p:cNvSpPr txBox="1">
            <a:spLocks noChangeArrowheads="1"/>
          </p:cNvSpPr>
          <p:nvPr/>
        </p:nvSpPr>
        <p:spPr bwMode="auto">
          <a:xfrm>
            <a:off x="857250" y="3857625"/>
            <a:ext cx="2881313" cy="915988"/>
          </a:xfrm>
          <a:prstGeom prst="rect">
            <a:avLst/>
          </a:prstGeom>
          <a:noFill/>
          <a:ln w="9525">
            <a:noFill/>
            <a:miter lim="800000"/>
            <a:headEnd/>
            <a:tailEnd/>
          </a:ln>
        </p:spPr>
        <p:txBody>
          <a:bodyPr>
            <a:spAutoFit/>
          </a:bodyPr>
          <a:lstStyle/>
          <a:p>
            <a:pPr algn="ctr">
              <a:spcBef>
                <a:spcPct val="50000"/>
              </a:spcBef>
            </a:pPr>
            <a:r>
              <a:rPr lang="es-ES"/>
              <a:t>Debe definir su rumbo presente futuro (misión y Visión).</a:t>
            </a:r>
          </a:p>
        </p:txBody>
      </p:sp>
      <p:sp>
        <p:nvSpPr>
          <p:cNvPr id="15367" name="Rectangle 13"/>
          <p:cNvSpPr>
            <a:spLocks noChangeArrowheads="1"/>
          </p:cNvSpPr>
          <p:nvPr/>
        </p:nvSpPr>
        <p:spPr bwMode="auto">
          <a:xfrm>
            <a:off x="5214938" y="3571875"/>
            <a:ext cx="3529012" cy="1357313"/>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15368" name="Text Box 14"/>
          <p:cNvSpPr txBox="1">
            <a:spLocks noChangeArrowheads="1"/>
          </p:cNvSpPr>
          <p:nvPr/>
        </p:nvSpPr>
        <p:spPr bwMode="auto">
          <a:xfrm>
            <a:off x="5435600" y="3789363"/>
            <a:ext cx="3208338" cy="923925"/>
          </a:xfrm>
          <a:prstGeom prst="rect">
            <a:avLst/>
          </a:prstGeom>
          <a:noFill/>
          <a:ln w="9525">
            <a:noFill/>
            <a:miter lim="800000"/>
            <a:headEnd/>
            <a:tailEnd/>
          </a:ln>
        </p:spPr>
        <p:txBody>
          <a:bodyPr>
            <a:spAutoFit/>
          </a:bodyPr>
          <a:lstStyle/>
          <a:p>
            <a:pPr algn="ctr">
              <a:spcBef>
                <a:spcPct val="50000"/>
              </a:spcBef>
            </a:pPr>
            <a:r>
              <a:rPr lang="es-ES"/>
              <a:t>Define la cultura deseada que regula el comportamiento de todo el personal.</a:t>
            </a:r>
          </a:p>
        </p:txBody>
      </p:sp>
      <p:sp>
        <p:nvSpPr>
          <p:cNvPr id="15369" name="Text Box 15"/>
          <p:cNvSpPr txBox="1">
            <a:spLocks noChangeArrowheads="1"/>
          </p:cNvSpPr>
          <p:nvPr/>
        </p:nvSpPr>
        <p:spPr bwMode="auto">
          <a:xfrm>
            <a:off x="500063" y="5429250"/>
            <a:ext cx="7704137" cy="1016000"/>
          </a:xfrm>
          <a:prstGeom prst="rect">
            <a:avLst/>
          </a:prstGeom>
          <a:noFill/>
          <a:ln w="9525">
            <a:noFill/>
            <a:miter lim="800000"/>
            <a:headEnd/>
            <a:tailEnd/>
          </a:ln>
        </p:spPr>
        <p:txBody>
          <a:bodyPr>
            <a:spAutoFit/>
          </a:bodyPr>
          <a:lstStyle/>
          <a:p>
            <a:pPr algn="ctr">
              <a:spcBef>
                <a:spcPct val="50000"/>
              </a:spcBef>
            </a:pPr>
            <a:r>
              <a:rPr lang="es-ES" sz="2000">
                <a:latin typeface="BatangChe" pitchFamily="49" charset="-127"/>
                <a:ea typeface="BatangChe" pitchFamily="49" charset="-127"/>
              </a:rPr>
              <a:t>El grado en que el líder pueda obtener a cooperación de los subordinados influye, en gran medida, en el desarrollo de una cultura de calidad.</a:t>
            </a:r>
          </a:p>
        </p:txBody>
      </p:sp>
      <p:cxnSp>
        <p:nvCxnSpPr>
          <p:cNvPr id="12" name="11 Conector angular"/>
          <p:cNvCxnSpPr/>
          <p:nvPr/>
        </p:nvCxnSpPr>
        <p:spPr>
          <a:xfrm rot="5400000">
            <a:off x="2928937" y="3000376"/>
            <a:ext cx="500063" cy="50006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angular"/>
          <p:cNvCxnSpPr/>
          <p:nvPr/>
        </p:nvCxnSpPr>
        <p:spPr>
          <a:xfrm rot="5400000">
            <a:off x="5857875" y="3000375"/>
            <a:ext cx="500063" cy="50006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sz="quarter" idx="1"/>
          </p:nvPr>
        </p:nvSpPr>
        <p:spPr>
          <a:xfrm>
            <a:off x="285750" y="428625"/>
            <a:ext cx="7818438" cy="3665538"/>
          </a:xfrm>
        </p:spPr>
        <p:txBody>
          <a:bodyPr>
            <a:normAutofit/>
          </a:bodyPr>
          <a:lstStyle/>
          <a:p>
            <a:r>
              <a:rPr lang="es-ES" smtClean="0">
                <a:latin typeface="BatangChe" pitchFamily="49" charset="-127"/>
                <a:ea typeface="BatangChe" pitchFamily="49" charset="-127"/>
              </a:rPr>
              <a:t>Fallas comunes en los procesos de cambio hacia la calidad.</a:t>
            </a:r>
          </a:p>
          <a:p>
            <a:endParaRPr lang="es-ES" smtClean="0">
              <a:latin typeface="BatangChe" pitchFamily="49" charset="-127"/>
              <a:ea typeface="BatangChe" pitchFamily="49" charset="-127"/>
            </a:endParaRPr>
          </a:p>
          <a:p>
            <a:pPr>
              <a:buFont typeface="Wingdings" pitchFamily="2" charset="2"/>
              <a:buChar char="Ø"/>
            </a:pPr>
            <a:r>
              <a:rPr lang="es-ES" smtClean="0">
                <a:latin typeface="BatangChe" pitchFamily="49" charset="-127"/>
                <a:ea typeface="BatangChe" pitchFamily="49" charset="-127"/>
              </a:rPr>
              <a:t>Sobre evaluación del enfoque racional.</a:t>
            </a:r>
          </a:p>
          <a:p>
            <a:pPr>
              <a:buFont typeface="Wingdings" pitchFamily="2" charset="2"/>
              <a:buChar char="Ø"/>
            </a:pPr>
            <a:r>
              <a:rPr lang="es-ES" smtClean="0">
                <a:latin typeface="BatangChe" pitchFamily="49" charset="-127"/>
                <a:ea typeface="BatangChe" pitchFamily="49" charset="-127"/>
              </a:rPr>
              <a:t>Objetivos mal definidos.</a:t>
            </a:r>
          </a:p>
          <a:p>
            <a:pPr>
              <a:buFont typeface="Wingdings" pitchFamily="2" charset="2"/>
              <a:buChar char="Ø"/>
            </a:pPr>
            <a:r>
              <a:rPr lang="es-ES" smtClean="0">
                <a:latin typeface="BatangChe" pitchFamily="49" charset="-127"/>
                <a:ea typeface="BatangChe" pitchFamily="49" charset="-127"/>
              </a:rPr>
              <a:t>Problemas mal definidos.</a:t>
            </a:r>
          </a:p>
          <a:p>
            <a:pPr>
              <a:buFont typeface="Wingdings" pitchFamily="2" charset="2"/>
              <a:buChar char="Ø"/>
            </a:pPr>
            <a:r>
              <a:rPr lang="es-ES" smtClean="0">
                <a:latin typeface="BatangChe" pitchFamily="49" charset="-127"/>
                <a:ea typeface="BatangChe" pitchFamily="49" charset="-127"/>
              </a:rPr>
              <a:t>Importancia de los individuos.</a:t>
            </a:r>
          </a:p>
        </p:txBody>
      </p:sp>
      <p:pic>
        <p:nvPicPr>
          <p:cNvPr id="3" name="2 Imagen" descr="http://blogs.creamoselfuturo.com/industria-y-servicios/wp-content/uploads/2008/01/wwwitzconsultingcom.jpg"/>
          <p:cNvPicPr/>
          <p:nvPr/>
        </p:nvPicPr>
        <p:blipFill>
          <a:blip r:embed="rId2"/>
          <a:srcRect/>
          <a:stretch>
            <a:fillRect/>
          </a:stretch>
        </p:blipFill>
        <p:spPr bwMode="auto">
          <a:xfrm>
            <a:off x="3286116" y="4071942"/>
            <a:ext cx="4214842" cy="257176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20040"/>
            <a:ext cx="7239000" cy="1143000"/>
          </a:xfrm>
        </p:spPr>
        <p:txBody>
          <a:bodyPr/>
          <a:lstStyle/>
          <a:p>
            <a:pPr algn="ctr" fontAlgn="auto">
              <a:spcAft>
                <a:spcPts val="0"/>
              </a:spcAft>
              <a:defRPr/>
            </a:pPr>
            <a:r>
              <a:rPr lang="es-ES" sz="3200" dirty="0" smtClean="0"/>
              <a:t>Mecanismos para regular la cultura organizacional.</a:t>
            </a:r>
          </a:p>
        </p:txBody>
      </p:sp>
      <p:sp>
        <p:nvSpPr>
          <p:cNvPr id="13315" name="Rectangle 3"/>
          <p:cNvSpPr>
            <a:spLocks noGrp="1" noChangeArrowheads="1"/>
          </p:cNvSpPr>
          <p:nvPr>
            <p:ph sz="quarter" idx="1"/>
          </p:nvPr>
        </p:nvSpPr>
        <p:spPr>
          <a:xfrm>
            <a:off x="285750" y="1928813"/>
            <a:ext cx="4286250" cy="4429125"/>
          </a:xfrm>
        </p:spPr>
        <p:txBody>
          <a:bodyPr>
            <a:normAutofit fontScale="92500" lnSpcReduction="20000"/>
          </a:bodyPr>
          <a:lstStyle/>
          <a:p>
            <a:pPr marL="274320" indent="-274320" fontAlgn="auto">
              <a:spcAft>
                <a:spcPts val="0"/>
              </a:spcAft>
              <a:buFont typeface="Wingdings 2"/>
              <a:buChar char=""/>
              <a:defRPr/>
            </a:pPr>
            <a:r>
              <a:rPr lang="es-ES" dirty="0" smtClean="0">
                <a:latin typeface="BatangChe" pitchFamily="49" charset="-127"/>
                <a:ea typeface="BatangChe" pitchFamily="49" charset="-127"/>
              </a:rPr>
              <a:t>La cultura organizacional se materializa por medio de la definición de </a:t>
            </a:r>
            <a:r>
              <a:rPr lang="es-ES" b="1" i="1" dirty="0" smtClean="0">
                <a:latin typeface="BatangChe" pitchFamily="49" charset="-127"/>
                <a:ea typeface="BatangChe" pitchFamily="49" charset="-127"/>
              </a:rPr>
              <a:t>normas y políticas </a:t>
            </a:r>
            <a:r>
              <a:rPr lang="es-ES" dirty="0" smtClean="0">
                <a:latin typeface="BatangChe" pitchFamily="49" charset="-127"/>
                <a:ea typeface="BatangChe" pitchFamily="49" charset="-127"/>
              </a:rPr>
              <a:t>congruentes con el conjunto de valores que sus lideres han determinado como factores de crecimiento y permanencia.</a:t>
            </a:r>
          </a:p>
        </p:txBody>
      </p:sp>
      <p:pic>
        <p:nvPicPr>
          <p:cNvPr id="4" name="3 Imagen" descr="http://3.bp.blogspot.com/_ywkmedCYoZ4/SPSdTTijbYI/AAAAAAAAAEE/vZ12mpvYRdA/S692/service%5B1%5D.jpg"/>
          <p:cNvPicPr/>
          <p:nvPr/>
        </p:nvPicPr>
        <p:blipFill>
          <a:blip r:embed="rId2"/>
          <a:srcRect/>
          <a:stretch>
            <a:fillRect/>
          </a:stretch>
        </p:blipFill>
        <p:spPr bwMode="auto">
          <a:xfrm>
            <a:off x="4857752" y="2000240"/>
            <a:ext cx="3962400" cy="38576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p:txBody>
          <a:bodyPr>
            <a:normAutofit fontScale="90000"/>
          </a:bodyPr>
          <a:lstStyle/>
          <a:p>
            <a:pPr algn="ctr" fontAlgn="auto">
              <a:spcAft>
                <a:spcPts val="0"/>
              </a:spcAft>
              <a:defRPr/>
            </a:pPr>
            <a:r>
              <a:rPr lang="es-ES" sz="3600" dirty="0" smtClean="0">
                <a:latin typeface="BatangChe" pitchFamily="49" charset="-127"/>
                <a:ea typeface="BatangChe" pitchFamily="49" charset="-127"/>
              </a:rPr>
              <a:t>Políticas y normas de comportamiento.</a:t>
            </a:r>
          </a:p>
        </p:txBody>
      </p:sp>
      <p:sp>
        <p:nvSpPr>
          <p:cNvPr id="18435" name="Text Box 5"/>
          <p:cNvSpPr txBox="1">
            <a:spLocks noChangeArrowheads="1"/>
          </p:cNvSpPr>
          <p:nvPr/>
        </p:nvSpPr>
        <p:spPr bwMode="auto">
          <a:xfrm>
            <a:off x="357188" y="1857375"/>
            <a:ext cx="7454900" cy="4524375"/>
          </a:xfrm>
          <a:prstGeom prst="rect">
            <a:avLst/>
          </a:prstGeom>
          <a:noFill/>
          <a:ln w="9525">
            <a:noFill/>
            <a:miter lim="800000"/>
            <a:headEnd/>
            <a:tailEnd/>
          </a:ln>
        </p:spPr>
        <p:txBody>
          <a:bodyPr>
            <a:spAutoFit/>
          </a:bodyPr>
          <a:lstStyle/>
          <a:p>
            <a:pPr>
              <a:spcBef>
                <a:spcPct val="50000"/>
              </a:spcBef>
            </a:pPr>
            <a:r>
              <a:rPr lang="es-ES" sz="2400" b="1" u="sng">
                <a:latin typeface="BatangChe" pitchFamily="49" charset="-127"/>
                <a:ea typeface="BatangChe" pitchFamily="49" charset="-127"/>
              </a:rPr>
              <a:t>Políticas:</a:t>
            </a:r>
          </a:p>
          <a:p>
            <a:pPr>
              <a:spcBef>
                <a:spcPct val="50000"/>
              </a:spcBef>
            </a:pPr>
            <a:r>
              <a:rPr lang="es-ES" sz="2400">
                <a:latin typeface="BatangChe" pitchFamily="49" charset="-127"/>
                <a:ea typeface="BatangChe" pitchFamily="49" charset="-127"/>
              </a:rPr>
              <a:t>Definen, en forma general, el comportamiento deseado en la organización.</a:t>
            </a:r>
          </a:p>
          <a:p>
            <a:pPr>
              <a:spcBef>
                <a:spcPct val="50000"/>
              </a:spcBef>
            </a:pPr>
            <a:endParaRPr lang="es-ES" sz="2400">
              <a:latin typeface="BatangChe" pitchFamily="49" charset="-127"/>
              <a:ea typeface="BatangChe" pitchFamily="49" charset="-127"/>
            </a:endParaRPr>
          </a:p>
          <a:p>
            <a:pPr>
              <a:spcBef>
                <a:spcPct val="50000"/>
              </a:spcBef>
            </a:pPr>
            <a:r>
              <a:rPr lang="es-ES" sz="2400" b="1" u="sng">
                <a:latin typeface="BatangChe" pitchFamily="49" charset="-127"/>
                <a:ea typeface="BatangChe" pitchFamily="49" charset="-127"/>
              </a:rPr>
              <a:t>Normas:</a:t>
            </a:r>
          </a:p>
          <a:p>
            <a:pPr>
              <a:spcBef>
                <a:spcPct val="50000"/>
              </a:spcBef>
            </a:pPr>
            <a:r>
              <a:rPr lang="es-ES" sz="2400">
                <a:latin typeface="BatangChe" pitchFamily="49" charset="-127"/>
                <a:ea typeface="BatangChe" pitchFamily="49" charset="-127"/>
              </a:rPr>
              <a:t>Establecen de manera especifica lo que es permitido y lo que no es permitido.</a:t>
            </a:r>
          </a:p>
          <a:p>
            <a:pPr>
              <a:spcBef>
                <a:spcPct val="50000"/>
              </a:spcBef>
            </a:pPr>
            <a:endParaRPr lang="es-ES" sz="2400">
              <a:latin typeface="BatangChe" pitchFamily="49" charset="-127"/>
              <a:ea typeface="BatangChe" pitchFamily="49" charset="-127"/>
            </a:endParaRPr>
          </a:p>
          <a:p>
            <a:pPr>
              <a:spcBef>
                <a:spcPct val="50000"/>
              </a:spcBef>
            </a:pPr>
            <a:endParaRPr lang="es-ES" sz="2400">
              <a:latin typeface="BatangChe" pitchFamily="49" charset="-127"/>
              <a:ea typeface="BatangChe" pitchFamily="49" charset="-127"/>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a:xfrm>
            <a:off x="722313" y="2547938"/>
            <a:ext cx="7772400" cy="4095772"/>
          </a:xfrm>
        </p:spPr>
        <p:txBody>
          <a:bodyPr>
            <a:normAutofit/>
          </a:bodyPr>
          <a:lstStyle/>
          <a:p>
            <a:pPr>
              <a:buFont typeface="Arial" pitchFamily="34" charset="0"/>
              <a:buChar char="•"/>
            </a:pPr>
            <a:r>
              <a:rPr lang="es-ES" dirty="0" smtClean="0"/>
              <a:t>Aumento de competencia </a:t>
            </a:r>
          </a:p>
          <a:p>
            <a:pPr>
              <a:buFont typeface="Arial" pitchFamily="34" charset="0"/>
              <a:buChar char="•"/>
            </a:pPr>
            <a:r>
              <a:rPr lang="es-ES" dirty="0" smtClean="0"/>
              <a:t>Competencia profesional</a:t>
            </a:r>
          </a:p>
          <a:p>
            <a:pPr>
              <a:buFont typeface="Arial" pitchFamily="34" charset="0"/>
              <a:buChar char="•"/>
            </a:pPr>
            <a:r>
              <a:rPr lang="es-ES" dirty="0" smtClean="0"/>
              <a:t>Cambios en las esquemas de trabajo</a:t>
            </a:r>
          </a:p>
          <a:p>
            <a:pPr>
              <a:buFont typeface="Arial" pitchFamily="34" charset="0"/>
              <a:buChar char="•"/>
            </a:pPr>
            <a:r>
              <a:rPr lang="es-ES" dirty="0" smtClean="0"/>
              <a:t>Reducción del margen de utilidades</a:t>
            </a:r>
          </a:p>
          <a:p>
            <a:pPr>
              <a:buFont typeface="Arial" pitchFamily="34" charset="0"/>
              <a:buChar char="•"/>
            </a:pPr>
            <a:r>
              <a:rPr lang="es-ES" dirty="0" smtClean="0"/>
              <a:t>Nuevos modelos de administración y dirección de los negocios</a:t>
            </a:r>
          </a:p>
          <a:p>
            <a:pPr>
              <a:buFont typeface="Arial" pitchFamily="34" charset="0"/>
              <a:buChar char="•"/>
            </a:pPr>
            <a:r>
              <a:rPr lang="es-ES" dirty="0" smtClean="0"/>
              <a:t>Cambio de enfoque empresarial </a:t>
            </a:r>
            <a:endParaRPr lang="es-ES" dirty="0"/>
          </a:p>
        </p:txBody>
      </p:sp>
      <p:sp>
        <p:nvSpPr>
          <p:cNvPr id="4" name="3 Título"/>
          <p:cNvSpPr>
            <a:spLocks noGrp="1"/>
          </p:cNvSpPr>
          <p:nvPr>
            <p:ph type="title"/>
          </p:nvPr>
        </p:nvSpPr>
        <p:spPr/>
        <p:txBody>
          <a:bodyPr>
            <a:normAutofit fontScale="90000"/>
          </a:bodyPr>
          <a:lstStyle/>
          <a:p>
            <a:r>
              <a:rPr lang="es-ES" dirty="0" smtClean="0"/>
              <a:t>Retos que enfrentan las empresas ante la globalización. </a:t>
            </a:r>
            <a:endParaRPr lang="es-E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357188" y="500063"/>
            <a:ext cx="8143875" cy="1323975"/>
          </a:xfrm>
          <a:prstGeom prst="rect">
            <a:avLst/>
          </a:prstGeom>
          <a:noFill/>
          <a:ln w="9525">
            <a:noFill/>
            <a:miter lim="800000"/>
            <a:headEnd/>
            <a:tailEnd/>
          </a:ln>
        </p:spPr>
        <p:txBody>
          <a:bodyPr>
            <a:spAutoFit/>
          </a:bodyPr>
          <a:lstStyle/>
          <a:p>
            <a:pPr algn="just">
              <a:spcBef>
                <a:spcPct val="50000"/>
              </a:spcBef>
            </a:pPr>
            <a:r>
              <a:rPr lang="es-ES" sz="2000">
                <a:latin typeface="BatangChe" pitchFamily="49" charset="-127"/>
                <a:ea typeface="BatangChe" pitchFamily="49" charset="-127"/>
              </a:rPr>
              <a:t>El propósito de las normas y políticas es fomentar el orden mediante controles que garanticen el uso eficiente de recursos, tanto económicos como humanos, en la realización de cualquier actividad, proceso o proyecto.</a:t>
            </a:r>
          </a:p>
        </p:txBody>
      </p:sp>
      <p:sp>
        <p:nvSpPr>
          <p:cNvPr id="19459" name="2 CuadroTexto"/>
          <p:cNvSpPr txBox="1">
            <a:spLocks noChangeArrowheads="1"/>
          </p:cNvSpPr>
          <p:nvPr/>
        </p:nvSpPr>
        <p:spPr bwMode="auto">
          <a:xfrm>
            <a:off x="285750" y="2214563"/>
            <a:ext cx="4643438" cy="4094162"/>
          </a:xfrm>
          <a:prstGeom prst="rect">
            <a:avLst/>
          </a:prstGeom>
          <a:noFill/>
          <a:ln w="9525">
            <a:noFill/>
            <a:miter lim="800000"/>
            <a:headEnd/>
            <a:tailEnd/>
          </a:ln>
        </p:spPr>
        <p:txBody>
          <a:bodyPr>
            <a:spAutoFit/>
          </a:bodyPr>
          <a:lstStyle/>
          <a:p>
            <a:pPr algn="ctr">
              <a:spcBef>
                <a:spcPct val="50000"/>
              </a:spcBef>
            </a:pPr>
            <a:r>
              <a:rPr lang="es-ES" sz="2000">
                <a:latin typeface="BatangChe" pitchFamily="49" charset="-127"/>
                <a:ea typeface="BatangChe" pitchFamily="49" charset="-127"/>
              </a:rPr>
              <a:t>Las normas y políticas buscan regular el comportamiento, desarrollo y actuación del personal, de tal forma que todo se realice conforme al rumbo estratégico y los valores.</a:t>
            </a:r>
          </a:p>
          <a:p>
            <a:pPr algn="ctr">
              <a:spcBef>
                <a:spcPct val="50000"/>
              </a:spcBef>
            </a:pPr>
            <a:endParaRPr lang="es-ES" sz="2000">
              <a:latin typeface="BatangChe" pitchFamily="49" charset="-127"/>
              <a:ea typeface="BatangChe" pitchFamily="49" charset="-127"/>
            </a:endParaRPr>
          </a:p>
          <a:p>
            <a:pPr algn="ctr">
              <a:spcBef>
                <a:spcPct val="50000"/>
              </a:spcBef>
            </a:pPr>
            <a:r>
              <a:rPr lang="es-ES" sz="2000">
                <a:latin typeface="BatangChe" pitchFamily="49" charset="-127"/>
                <a:ea typeface="BatangChe" pitchFamily="49" charset="-127"/>
              </a:rPr>
              <a:t>Las normas y políticas establecen la normatividad, logrando así la unificación y estandarización de criterios.</a:t>
            </a:r>
          </a:p>
          <a:p>
            <a:pPr algn="ctr"/>
            <a:endParaRPr lang="es-ES" sz="2000"/>
          </a:p>
        </p:txBody>
      </p:sp>
      <p:pic>
        <p:nvPicPr>
          <p:cNvPr id="4" name="3 Imagen" descr="http://www.imcyc.com/laboratorio2004/images/calidad/calidad1.jpg"/>
          <p:cNvPicPr/>
          <p:nvPr/>
        </p:nvPicPr>
        <p:blipFill>
          <a:blip r:embed="rId2"/>
          <a:srcRect/>
          <a:stretch>
            <a:fillRect/>
          </a:stretch>
        </p:blipFill>
        <p:spPr bwMode="auto">
          <a:xfrm>
            <a:off x="5143504" y="2357430"/>
            <a:ext cx="3643338" cy="350046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714750" y="642938"/>
            <a:ext cx="4500563" cy="5632450"/>
          </a:xfrm>
          <a:prstGeom prst="rect">
            <a:avLst/>
          </a:prstGeom>
          <a:noFill/>
          <a:ln w="9525">
            <a:noFill/>
            <a:miter lim="800000"/>
            <a:headEnd/>
            <a:tailEnd/>
          </a:ln>
        </p:spPr>
        <p:txBody>
          <a:bodyPr>
            <a:spAutoFit/>
          </a:bodyPr>
          <a:lstStyle/>
          <a:p>
            <a:pPr>
              <a:spcBef>
                <a:spcPct val="50000"/>
              </a:spcBef>
            </a:pPr>
            <a:r>
              <a:rPr lang="es-ES" sz="2400">
                <a:latin typeface="BatangChe" pitchFamily="49" charset="-127"/>
                <a:ea typeface="BatangChe" pitchFamily="49" charset="-127"/>
              </a:rPr>
              <a:t>Toda política se apega a un control general, el cual lleva a un cumplimiento de objetivos en tiempo, costo y calidad.</a:t>
            </a:r>
          </a:p>
          <a:p>
            <a:pPr>
              <a:spcBef>
                <a:spcPct val="50000"/>
              </a:spcBef>
            </a:pPr>
            <a:r>
              <a:rPr lang="es-ES" sz="2400">
                <a:latin typeface="BatangChe" pitchFamily="49" charset="-127"/>
                <a:ea typeface="BatangChe" pitchFamily="49" charset="-127"/>
              </a:rPr>
              <a:t>Mediante las políticas, la organización comunica a sus empleados las creencias y valores que sustentan la cultura deseada.</a:t>
            </a:r>
          </a:p>
          <a:p>
            <a:pPr>
              <a:spcBef>
                <a:spcPct val="50000"/>
              </a:spcBef>
            </a:pPr>
            <a:r>
              <a:rPr lang="es-ES" sz="2400">
                <a:latin typeface="BatangChe" pitchFamily="49" charset="-127"/>
                <a:ea typeface="BatangChe" pitchFamily="49" charset="-127"/>
              </a:rPr>
              <a:t>Es fundamental que las políticas sean definidas en función del comportamiento que se desea del personal. </a:t>
            </a:r>
          </a:p>
        </p:txBody>
      </p:sp>
      <p:pic>
        <p:nvPicPr>
          <p:cNvPr id="3" name="2 Imagen" descr="http://www.blogdaddy.com/wp-content/uploads/cantidad-calidad-blogs-estrategias.jpg"/>
          <p:cNvPicPr/>
          <p:nvPr/>
        </p:nvPicPr>
        <p:blipFill>
          <a:blip r:embed="rId2"/>
          <a:srcRect/>
          <a:stretch>
            <a:fillRect/>
          </a:stretch>
        </p:blipFill>
        <p:spPr bwMode="auto">
          <a:xfrm>
            <a:off x="357158" y="1142984"/>
            <a:ext cx="3143272" cy="407196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500063" y="357188"/>
            <a:ext cx="7429500" cy="2308225"/>
          </a:xfrm>
          <a:prstGeom prst="rect">
            <a:avLst/>
          </a:prstGeom>
          <a:noFill/>
          <a:ln w="9525">
            <a:noFill/>
            <a:miter lim="800000"/>
            <a:headEnd/>
            <a:tailEnd/>
          </a:ln>
        </p:spPr>
        <p:txBody>
          <a:bodyPr>
            <a:spAutoFit/>
          </a:bodyPr>
          <a:lstStyle/>
          <a:p>
            <a:pPr>
              <a:spcBef>
                <a:spcPct val="50000"/>
              </a:spcBef>
            </a:pPr>
            <a:r>
              <a:rPr lang="es-ES" sz="2400">
                <a:latin typeface="BatangChe" pitchFamily="49" charset="-127"/>
                <a:ea typeface="BatangChe" pitchFamily="49" charset="-127"/>
              </a:rPr>
              <a:t>Las políticas surgen de un proceso de reflexión y no deben ser elaboradas a la ligera, ya que una vez comunicadas permanecen en la organización largo tiempo, pues el cambio cultural que promoverán tomara tiempo  en desarrollarse.</a:t>
            </a:r>
          </a:p>
        </p:txBody>
      </p:sp>
      <p:pic>
        <p:nvPicPr>
          <p:cNvPr id="3" name="2 Imagen" descr="http://bp3.blogger.com/_YSlWdRhC8kE/R3PMlQmxxxI/AAAAAAAAAEg/QCB8Fj0u4Yc/s320/concept.jpg"/>
          <p:cNvPicPr/>
          <p:nvPr/>
        </p:nvPicPr>
        <p:blipFill>
          <a:blip r:embed="rId2"/>
          <a:srcRect/>
          <a:stretch>
            <a:fillRect/>
          </a:stretch>
        </p:blipFill>
        <p:spPr bwMode="auto">
          <a:xfrm>
            <a:off x="2071670" y="2928934"/>
            <a:ext cx="4500594" cy="350046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CuadroTexto"/>
          <p:cNvSpPr txBox="1">
            <a:spLocks noChangeArrowheads="1"/>
          </p:cNvSpPr>
          <p:nvPr/>
        </p:nvSpPr>
        <p:spPr bwMode="auto">
          <a:xfrm>
            <a:off x="500063" y="428625"/>
            <a:ext cx="3929062" cy="5632450"/>
          </a:xfrm>
          <a:prstGeom prst="rect">
            <a:avLst/>
          </a:prstGeom>
          <a:noFill/>
          <a:ln w="9525">
            <a:noFill/>
            <a:miter lim="800000"/>
            <a:headEnd/>
            <a:tailEnd/>
          </a:ln>
        </p:spPr>
        <p:txBody>
          <a:bodyPr>
            <a:spAutoFit/>
          </a:bodyPr>
          <a:lstStyle/>
          <a:p>
            <a:pPr algn="just">
              <a:spcBef>
                <a:spcPct val="50000"/>
              </a:spcBef>
            </a:pPr>
            <a:r>
              <a:rPr lang="es-ES" sz="2000">
                <a:latin typeface="BatangChe" pitchFamily="49" charset="-127"/>
                <a:ea typeface="BatangChe" pitchFamily="49" charset="-127"/>
              </a:rPr>
              <a:t>La  forma de definir las políticas no puede ser democrática ni delegada a alguien que no tiene la visión global; éstas surgen de la alta administración en congruencia con los sistemas y esquemas de liderazgo en donde se establece la cultura deseada.</a:t>
            </a:r>
          </a:p>
          <a:p>
            <a:pPr algn="just">
              <a:spcBef>
                <a:spcPct val="50000"/>
              </a:spcBef>
            </a:pPr>
            <a:endParaRPr lang="es-ES" sz="2000">
              <a:latin typeface="BatangChe" pitchFamily="49" charset="-127"/>
              <a:ea typeface="BatangChe" pitchFamily="49" charset="-127"/>
            </a:endParaRPr>
          </a:p>
          <a:p>
            <a:pPr algn="just">
              <a:spcBef>
                <a:spcPct val="50000"/>
              </a:spcBef>
            </a:pPr>
            <a:r>
              <a:rPr lang="es-ES" sz="2000">
                <a:latin typeface="BatangChe" pitchFamily="49" charset="-127"/>
                <a:ea typeface="BatangChe" pitchFamily="49" charset="-127"/>
              </a:rPr>
              <a:t>Usualmente, las políticas de comportamiento son plasmadas en lo que se conoce como código de conducta o código de ética.</a:t>
            </a:r>
          </a:p>
          <a:p>
            <a:pPr algn="just"/>
            <a:endParaRPr lang="es-ES" sz="2000"/>
          </a:p>
        </p:txBody>
      </p:sp>
      <p:pic>
        <p:nvPicPr>
          <p:cNvPr id="3" name="2 Imagen" descr="http://www.guiasenior.com/contenidos/images/Jefe1.gif"/>
          <p:cNvPicPr/>
          <p:nvPr/>
        </p:nvPicPr>
        <p:blipFill>
          <a:blip r:embed="rId2"/>
          <a:srcRect/>
          <a:stretch>
            <a:fillRect/>
          </a:stretch>
        </p:blipFill>
        <p:spPr bwMode="auto">
          <a:xfrm>
            <a:off x="5143504" y="785794"/>
            <a:ext cx="2928958" cy="500066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3000375" y="285750"/>
            <a:ext cx="5246688" cy="6094413"/>
          </a:xfrm>
          <a:prstGeom prst="rect">
            <a:avLst/>
          </a:prstGeom>
          <a:noFill/>
          <a:ln w="9525">
            <a:noFill/>
            <a:miter lim="800000"/>
            <a:headEnd/>
            <a:tailEnd/>
          </a:ln>
        </p:spPr>
        <p:txBody>
          <a:bodyPr>
            <a:spAutoFit/>
          </a:bodyPr>
          <a:lstStyle/>
          <a:p>
            <a:pPr>
              <a:spcBef>
                <a:spcPct val="50000"/>
              </a:spcBef>
            </a:pPr>
            <a:r>
              <a:rPr lang="es-ES" sz="2000">
                <a:latin typeface="BatangChe" pitchFamily="49" charset="-127"/>
                <a:ea typeface="BatangChe" pitchFamily="49" charset="-127"/>
              </a:rPr>
              <a:t>Las normas se derivan de las políticas que tratan de definir de una manera mas especifica los comportamientos que no se permiten.</a:t>
            </a:r>
          </a:p>
          <a:p>
            <a:pPr>
              <a:spcBef>
                <a:spcPct val="50000"/>
              </a:spcBef>
            </a:pPr>
            <a:r>
              <a:rPr lang="es-ES" sz="2000">
                <a:latin typeface="BatangChe" pitchFamily="49" charset="-127"/>
                <a:ea typeface="BatangChe" pitchFamily="49" charset="-127"/>
              </a:rPr>
              <a:t>Las normas deben ser difundidas, preferentemente desde la inducción de una persona a la organización o a un nuevo puesto.</a:t>
            </a:r>
          </a:p>
          <a:p>
            <a:pPr>
              <a:spcBef>
                <a:spcPct val="50000"/>
              </a:spcBef>
            </a:pPr>
            <a:r>
              <a:rPr lang="es-ES" sz="2000">
                <a:latin typeface="BatangChe" pitchFamily="49" charset="-127"/>
                <a:ea typeface="BatangChe" pitchFamily="49" charset="-127"/>
              </a:rPr>
              <a:t>La cultura deseada se va creando mediante el reforzamiento positivo o negativo ante el cumplimiento o no de las  normas. Al permitirse que el incumplimiento de una norma se disculpe por el desconocimiento de la misma, el reforzamiento pierde sentido y efectividad, tanto en ese momento como en el futuro.</a:t>
            </a:r>
          </a:p>
          <a:p>
            <a:pPr>
              <a:spcBef>
                <a:spcPct val="50000"/>
              </a:spcBef>
            </a:pPr>
            <a:endParaRPr lang="es-ES" sz="2000">
              <a:latin typeface="BatangChe" pitchFamily="49" charset="-127"/>
              <a:ea typeface="BatangChe" pitchFamily="49" charset="-127"/>
            </a:endParaRPr>
          </a:p>
        </p:txBody>
      </p:sp>
      <p:pic>
        <p:nvPicPr>
          <p:cNvPr id="3" name="2 Imagen" descr="http://macarro.blogia.com/upload/20060928225117-obreros.gif"/>
          <p:cNvPicPr/>
          <p:nvPr/>
        </p:nvPicPr>
        <p:blipFill>
          <a:blip r:embed="rId2"/>
          <a:srcRect/>
          <a:stretch>
            <a:fillRect/>
          </a:stretch>
        </p:blipFill>
        <p:spPr bwMode="auto">
          <a:xfrm>
            <a:off x="285720" y="1357298"/>
            <a:ext cx="2500330" cy="414340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333375"/>
            <a:ext cx="8229600" cy="1143000"/>
          </a:xfrm>
        </p:spPr>
        <p:txBody>
          <a:bodyPr/>
          <a:lstStyle/>
          <a:p>
            <a:pPr algn="ctr" fontAlgn="auto">
              <a:spcAft>
                <a:spcPts val="0"/>
              </a:spcAft>
              <a:defRPr/>
            </a:pPr>
            <a:r>
              <a:rPr lang="es-ES" sz="3600" dirty="0" smtClean="0"/>
              <a:t>Reforzamiento positivo y negativo.</a:t>
            </a:r>
          </a:p>
        </p:txBody>
      </p:sp>
      <p:sp>
        <p:nvSpPr>
          <p:cNvPr id="24579" name="Rectangle 3"/>
          <p:cNvSpPr>
            <a:spLocks noGrp="1" noChangeArrowheads="1"/>
          </p:cNvSpPr>
          <p:nvPr>
            <p:ph sz="quarter" idx="1"/>
          </p:nvPr>
        </p:nvSpPr>
        <p:spPr>
          <a:xfrm>
            <a:off x="428625" y="1928813"/>
            <a:ext cx="7472363" cy="3571875"/>
          </a:xfrm>
        </p:spPr>
        <p:txBody>
          <a:bodyPr/>
          <a:lstStyle/>
          <a:p>
            <a:r>
              <a:rPr lang="es-ES" sz="2000" smtClean="0">
                <a:latin typeface="BatangChe" pitchFamily="49" charset="-127"/>
                <a:ea typeface="BatangChe" pitchFamily="49" charset="-127"/>
              </a:rPr>
              <a:t>El reforzamiento positivo es el mas deseable, sin embargo, en muchas ocasiones es mas efectivo el reforzamiento negativo, sobretodo cuando se trata de los valores mas profundos y que han cimentado el éxito de la organización.</a:t>
            </a:r>
          </a:p>
          <a:p>
            <a:endParaRPr lang="es-ES" sz="2000" smtClean="0">
              <a:latin typeface="BatangChe" pitchFamily="49" charset="-127"/>
              <a:ea typeface="BatangChe" pitchFamily="49" charset="-127"/>
            </a:endParaRPr>
          </a:p>
          <a:p>
            <a:r>
              <a:rPr lang="es-ES" sz="2000" smtClean="0">
                <a:latin typeface="BatangChe" pitchFamily="49" charset="-127"/>
                <a:ea typeface="BatangChe" pitchFamily="49" charset="-127"/>
              </a:rPr>
              <a:t>Cabe hacer hincapié en que algunos castigos no deben ser públicos por que agregan un cierto grado de humillación que desmoraliza al empleado, lo cual repercutirá en su desempeño.</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285750" y="4500563"/>
            <a:ext cx="7929563" cy="1938337"/>
          </a:xfrm>
          <a:prstGeom prst="rect">
            <a:avLst/>
          </a:prstGeom>
          <a:noFill/>
          <a:ln w="9525">
            <a:noFill/>
            <a:miter lim="800000"/>
            <a:headEnd/>
            <a:tailEnd/>
          </a:ln>
        </p:spPr>
        <p:txBody>
          <a:bodyPr>
            <a:spAutoFit/>
          </a:bodyPr>
          <a:lstStyle/>
          <a:p>
            <a:pPr algn="just">
              <a:spcBef>
                <a:spcPct val="50000"/>
              </a:spcBef>
            </a:pPr>
            <a:r>
              <a:rPr lang="es-ES" sz="2000">
                <a:latin typeface="BatangChe" pitchFamily="49" charset="-127"/>
                <a:ea typeface="BatangChe" pitchFamily="49" charset="-127"/>
              </a:rPr>
              <a:t>El reforzamiento positivo no debe estar directamente asociado a la compensación económica del personal. Se debe crear una cultura en la que los empleados den lo mejor de si mismos por el sueldo que reciben, en la que sus directivos se preocupen y estén al tanto de asegurarse que la compensación otorguen sea justa y competitiva. </a:t>
            </a:r>
          </a:p>
        </p:txBody>
      </p:sp>
      <p:pic>
        <p:nvPicPr>
          <p:cNvPr id="3" name="2 Imagen" descr="http://www.arearh.com/fotos/empleados.jpg"/>
          <p:cNvPicPr/>
          <p:nvPr/>
        </p:nvPicPr>
        <p:blipFill>
          <a:blip r:embed="rId2"/>
          <a:srcRect/>
          <a:stretch>
            <a:fillRect/>
          </a:stretch>
        </p:blipFill>
        <p:spPr bwMode="auto">
          <a:xfrm>
            <a:off x="1428728" y="571480"/>
            <a:ext cx="5400040" cy="355727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00034" y="428604"/>
            <a:ext cx="7242048" cy="891560"/>
          </a:xfrm>
        </p:spPr>
        <p:txBody>
          <a:bodyPr>
            <a:normAutofit/>
          </a:bodyPr>
          <a:lstStyle/>
          <a:p>
            <a:pPr algn="ctr" fontAlgn="auto">
              <a:spcAft>
                <a:spcPts val="0"/>
              </a:spcAft>
              <a:defRPr/>
            </a:pPr>
            <a:r>
              <a:rPr lang="es-MX" dirty="0" smtClean="0"/>
              <a:t>Cultura de calidad personal.</a:t>
            </a:r>
            <a:endParaRPr lang="es-MX" dirty="0"/>
          </a:p>
        </p:txBody>
      </p:sp>
      <p:sp>
        <p:nvSpPr>
          <p:cNvPr id="26627" name="4 CuadroTexto"/>
          <p:cNvSpPr txBox="1">
            <a:spLocks noChangeArrowheads="1"/>
          </p:cNvSpPr>
          <p:nvPr/>
        </p:nvSpPr>
        <p:spPr bwMode="auto">
          <a:xfrm>
            <a:off x="428625" y="1643063"/>
            <a:ext cx="7572375" cy="4708525"/>
          </a:xfrm>
          <a:prstGeom prst="rect">
            <a:avLst/>
          </a:prstGeom>
          <a:noFill/>
          <a:ln w="9525">
            <a:noFill/>
            <a:miter lim="800000"/>
            <a:headEnd/>
            <a:tailEnd/>
          </a:ln>
        </p:spPr>
        <p:txBody>
          <a:bodyPr>
            <a:spAutoFit/>
          </a:bodyPr>
          <a:lstStyle/>
          <a:p>
            <a:r>
              <a:rPr lang="es-MX" sz="2000">
                <a:latin typeface="BatangChe" pitchFamily="49" charset="-127"/>
                <a:ea typeface="BatangChe" pitchFamily="49" charset="-127"/>
              </a:rPr>
              <a:t>El individuo posee una cultura y puede decidir desecharla y buscar un estilo de vida mas acorde a sus necesidades.</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El efecto de esta decisión se refleja, en primer lugar, en el grupo social al que pertenece, pero luego comienza a afectar la cultura del grupo.</a:t>
            </a:r>
          </a:p>
          <a:p>
            <a:endParaRPr lang="es-MX" sz="2000">
              <a:latin typeface="BatangChe" pitchFamily="49" charset="-127"/>
              <a:ea typeface="BatangChe" pitchFamily="49" charset="-127"/>
            </a:endParaRPr>
          </a:p>
          <a:p>
            <a:pPr algn="ctr">
              <a:buFont typeface="Wingdings" pitchFamily="2" charset="2"/>
              <a:buChar char="Ø"/>
            </a:pPr>
            <a:r>
              <a:rPr lang="es-MX" sz="2000">
                <a:latin typeface="BatangChe" pitchFamily="49" charset="-127"/>
                <a:ea typeface="BatangChe" pitchFamily="49" charset="-127"/>
              </a:rPr>
              <a:t>¿ se está condicionado por los patrones que establece la cultura donde se vive?</a:t>
            </a:r>
          </a:p>
          <a:p>
            <a:pPr algn="ctr">
              <a:buFont typeface="Wingdings" pitchFamily="2" charset="2"/>
              <a:buChar char="Ø"/>
            </a:pPr>
            <a:endParaRPr lang="es-MX" sz="2000">
              <a:latin typeface="BatangChe" pitchFamily="49" charset="-127"/>
              <a:ea typeface="BatangChe" pitchFamily="49" charset="-127"/>
            </a:endParaRPr>
          </a:p>
          <a:p>
            <a:r>
              <a:rPr lang="es-MX" sz="2000">
                <a:latin typeface="BatangChe" pitchFamily="49" charset="-127"/>
                <a:ea typeface="BatangChe" pitchFamily="49" charset="-127"/>
              </a:rPr>
              <a:t>No necesariamente es así, pues todo individuo sigue siendo dueño de su aprendizaje y en cualquier momento puede reelaborar por si mismo lo aprendido (Covery, 1991).</a:t>
            </a:r>
          </a:p>
          <a:p>
            <a:endParaRPr lang="es-MX" sz="2000">
              <a:latin typeface="BatangChe" pitchFamily="49" charset="-127"/>
              <a:ea typeface="BatangChe" pitchFamily="49" charset="-127"/>
            </a:endParaRPr>
          </a:p>
          <a:p>
            <a:endParaRPr lang="es-MX" sz="2000">
              <a:latin typeface="BatangChe" pitchFamily="49" charset="-127"/>
              <a:ea typeface="BatangChe" pitchFamily="49" charset="-127"/>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CuadroTexto"/>
          <p:cNvSpPr txBox="1">
            <a:spLocks noChangeArrowheads="1"/>
          </p:cNvSpPr>
          <p:nvPr/>
        </p:nvSpPr>
        <p:spPr bwMode="auto">
          <a:xfrm>
            <a:off x="785813" y="928688"/>
            <a:ext cx="7143750" cy="5016500"/>
          </a:xfrm>
          <a:prstGeom prst="rect">
            <a:avLst/>
          </a:prstGeom>
          <a:noFill/>
          <a:ln w="9525">
            <a:noFill/>
            <a:miter lim="800000"/>
            <a:headEnd/>
            <a:tailEnd/>
          </a:ln>
        </p:spPr>
        <p:txBody>
          <a:bodyPr>
            <a:spAutoFit/>
          </a:bodyPr>
          <a:lstStyle/>
          <a:p>
            <a:r>
              <a:rPr lang="es-MX" sz="2000">
                <a:latin typeface="BatangChe" pitchFamily="49" charset="-127"/>
                <a:ea typeface="BatangChe" pitchFamily="49" charset="-127"/>
              </a:rPr>
              <a:t>El concepto de la productividad según Covey, sostiene que todo estimulo que recibe un individuo genera una reacción, la cual puede ser inconsciente o consciente.</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La capacidad de cada ser humano para responder a los estímulos  que le llegan está influida por los siguientes factores:</a:t>
            </a:r>
          </a:p>
          <a:p>
            <a:endParaRPr lang="es-MX" sz="2000">
              <a:latin typeface="BatangChe" pitchFamily="49" charset="-127"/>
              <a:ea typeface="BatangChe" pitchFamily="49" charset="-127"/>
            </a:endParaRPr>
          </a:p>
          <a:p>
            <a:pPr>
              <a:buFont typeface="Wingdings" pitchFamily="2" charset="2"/>
              <a:buChar char="v"/>
            </a:pPr>
            <a:r>
              <a:rPr lang="es-MX" sz="2000">
                <a:latin typeface="BatangChe" pitchFamily="49" charset="-127"/>
                <a:ea typeface="BatangChe" pitchFamily="49" charset="-127"/>
              </a:rPr>
              <a:t>Inteligencia para predecir los escenarios futuros de las diversas operaciones de respuesta.</a:t>
            </a:r>
          </a:p>
          <a:p>
            <a:pPr>
              <a:buFont typeface="Wingdings" pitchFamily="2" charset="2"/>
              <a:buChar char="v"/>
            </a:pPr>
            <a:endParaRPr lang="es-MX" sz="2000">
              <a:latin typeface="BatangChe" pitchFamily="49" charset="-127"/>
              <a:ea typeface="BatangChe" pitchFamily="49" charset="-127"/>
            </a:endParaRPr>
          </a:p>
          <a:p>
            <a:pPr>
              <a:buFont typeface="Wingdings" pitchFamily="2" charset="2"/>
              <a:buChar char="v"/>
            </a:pPr>
            <a:r>
              <a:rPr lang="es-MX" sz="2000">
                <a:latin typeface="BatangChe" pitchFamily="49" charset="-127"/>
                <a:ea typeface="BatangChe" pitchFamily="49" charset="-127"/>
              </a:rPr>
              <a:t>Conciencia moral para decidir el mejor camino, basándose en un criterio ético.</a:t>
            </a:r>
          </a:p>
          <a:p>
            <a:pPr>
              <a:buFont typeface="Wingdings" pitchFamily="2" charset="2"/>
              <a:buChar char="v"/>
            </a:pPr>
            <a:endParaRPr lang="es-MX" sz="2000">
              <a:latin typeface="BatangChe" pitchFamily="49" charset="-127"/>
              <a:ea typeface="BatangChe" pitchFamily="49" charset="-127"/>
            </a:endParaRPr>
          </a:p>
          <a:p>
            <a:pPr>
              <a:buFont typeface="Wingdings" pitchFamily="2" charset="2"/>
              <a:buChar char="v"/>
            </a:pPr>
            <a:r>
              <a:rPr lang="es-MX" sz="2000">
                <a:latin typeface="BatangChe" pitchFamily="49" charset="-127"/>
                <a:ea typeface="BatangChe" pitchFamily="49" charset="-127"/>
              </a:rPr>
              <a:t>Voluntad para una ves tomada la decisión, ejecutarla y reforzarla.</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CuadroTexto"/>
          <p:cNvSpPr txBox="1">
            <a:spLocks noChangeArrowheads="1"/>
          </p:cNvSpPr>
          <p:nvPr/>
        </p:nvSpPr>
        <p:spPr bwMode="auto">
          <a:xfrm>
            <a:off x="428625" y="642938"/>
            <a:ext cx="8143875" cy="5016500"/>
          </a:xfrm>
          <a:prstGeom prst="rect">
            <a:avLst/>
          </a:prstGeom>
          <a:noFill/>
          <a:ln w="9525">
            <a:noFill/>
            <a:miter lim="800000"/>
            <a:headEnd/>
            <a:tailEnd/>
          </a:ln>
        </p:spPr>
        <p:txBody>
          <a:bodyPr>
            <a:spAutoFit/>
          </a:bodyPr>
          <a:lstStyle/>
          <a:p>
            <a:r>
              <a:rPr lang="es-MX" sz="2000">
                <a:latin typeface="BatangChe" pitchFamily="49" charset="-127"/>
                <a:ea typeface="BatangChe" pitchFamily="49" charset="-127"/>
              </a:rPr>
              <a:t>La </a:t>
            </a:r>
            <a:r>
              <a:rPr lang="es-MX" sz="2000" b="1" i="1">
                <a:latin typeface="BatangChe" pitchFamily="49" charset="-127"/>
                <a:ea typeface="BatangChe" pitchFamily="49" charset="-127"/>
              </a:rPr>
              <a:t>productividad </a:t>
            </a:r>
            <a:r>
              <a:rPr lang="es-MX" sz="2000">
                <a:latin typeface="BatangChe" pitchFamily="49" charset="-127"/>
                <a:ea typeface="BatangChe" pitchFamily="49" charset="-127"/>
              </a:rPr>
              <a:t>es un habito que se puede aprender si se ejercita de forma continua y sin interrupción.</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De acuerdo con Handy (1993), para que el cambio cultural de una organización tenga éxito, ésta debe tratar de involucrar al mayor numero de personas que tengan el perfil cultural deseado. </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Medios sugeridos para la realizar un cambio hacia la cultura de calidad personal:</a:t>
            </a:r>
          </a:p>
          <a:p>
            <a:endParaRPr lang="es-MX" sz="2000">
              <a:latin typeface="BatangChe" pitchFamily="49" charset="-127"/>
              <a:ea typeface="BatangChe" pitchFamily="49" charset="-127"/>
            </a:endParaRPr>
          </a:p>
          <a:p>
            <a:pPr>
              <a:buFont typeface="Wingdings" pitchFamily="2" charset="2"/>
              <a:buChar char="v"/>
            </a:pPr>
            <a:r>
              <a:rPr lang="es-MX" sz="2000" b="1" i="1">
                <a:latin typeface="BatangChe" pitchFamily="49" charset="-127"/>
                <a:ea typeface="BatangChe" pitchFamily="49" charset="-127"/>
              </a:rPr>
              <a:t>Valores</a:t>
            </a:r>
            <a:r>
              <a:rPr lang="es-MX" sz="2000">
                <a:latin typeface="BatangChe" pitchFamily="49" charset="-127"/>
                <a:ea typeface="BatangChe" pitchFamily="49" charset="-127"/>
              </a:rPr>
              <a:t>: son aquellas impresiones profundas que se tiene sobre la forma en que se vive, sobre lo que se considera éticamente correcto o incorrecto, y que se lleva ala vida personal de forma congruente.</a:t>
            </a:r>
          </a:p>
          <a:p>
            <a:endParaRPr lang="es-MX" sz="2000">
              <a:latin typeface="BatangChe" pitchFamily="49" charset="-127"/>
              <a:ea typeface="BatangChe" pitchFamily="49" charset="-127"/>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ES" dirty="0"/>
          </a:p>
        </p:txBody>
      </p:sp>
      <p:graphicFrame>
        <p:nvGraphicFramePr>
          <p:cNvPr id="11" name="10 Marcador de contenido"/>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CuadroTexto"/>
          <p:cNvSpPr txBox="1">
            <a:spLocks noChangeArrowheads="1"/>
          </p:cNvSpPr>
          <p:nvPr/>
        </p:nvSpPr>
        <p:spPr bwMode="auto">
          <a:xfrm>
            <a:off x="571500" y="571500"/>
            <a:ext cx="7429500" cy="5016500"/>
          </a:xfrm>
          <a:prstGeom prst="rect">
            <a:avLst/>
          </a:prstGeom>
          <a:noFill/>
          <a:ln w="9525">
            <a:noFill/>
            <a:miter lim="800000"/>
            <a:headEnd/>
            <a:tailEnd/>
          </a:ln>
        </p:spPr>
        <p:txBody>
          <a:bodyPr>
            <a:spAutoFit/>
          </a:bodyPr>
          <a:lstStyle/>
          <a:p>
            <a:r>
              <a:rPr lang="es-MX" sz="2000">
                <a:latin typeface="BatangChe" pitchFamily="49" charset="-127"/>
                <a:ea typeface="BatangChe" pitchFamily="49" charset="-127"/>
              </a:rPr>
              <a:t>Valores de persona con cultura: el interés continuo por el desarrollo intelectual, saber colaborar con un grupo, el espíritu de servicio a la comunidad, el respeto y buen uso tanto del tiempo propio como del ajeno y un comportamiento acorde con el “decálogo del desarrollo”.</a:t>
            </a:r>
          </a:p>
          <a:p>
            <a:pPr>
              <a:buFont typeface="Wingdings" pitchFamily="2" charset="2"/>
              <a:buChar char="v"/>
            </a:pPr>
            <a:endParaRPr lang="es-MX" sz="2000">
              <a:latin typeface="BatangChe" pitchFamily="49" charset="-127"/>
              <a:ea typeface="BatangChe" pitchFamily="49" charset="-127"/>
            </a:endParaRPr>
          </a:p>
          <a:p>
            <a:pPr>
              <a:buFont typeface="Wingdings" pitchFamily="2" charset="2"/>
              <a:buChar char="v"/>
            </a:pPr>
            <a:r>
              <a:rPr lang="es-MX" sz="2000" b="1" i="1">
                <a:latin typeface="BatangChe" pitchFamily="49" charset="-127"/>
                <a:ea typeface="BatangChe" pitchFamily="49" charset="-127"/>
              </a:rPr>
              <a:t>Los hábitos</a:t>
            </a:r>
            <a:r>
              <a:rPr lang="es-MX" sz="2000">
                <a:latin typeface="BatangChe" pitchFamily="49" charset="-127"/>
                <a:ea typeface="BatangChe" pitchFamily="49" charset="-127"/>
              </a:rPr>
              <a:t>: son los comportamientos observables que reflejan los valores internos de las personas. </a:t>
            </a:r>
          </a:p>
          <a:p>
            <a:pPr>
              <a:buFont typeface="Wingdings" pitchFamily="2" charset="2"/>
              <a:buChar char="v"/>
            </a:pPr>
            <a:endParaRPr lang="es-MX" sz="2000">
              <a:latin typeface="BatangChe" pitchFamily="49" charset="-127"/>
              <a:ea typeface="BatangChe" pitchFamily="49" charset="-127"/>
            </a:endParaRPr>
          </a:p>
          <a:p>
            <a:r>
              <a:rPr lang="es-MX" sz="2000">
                <a:latin typeface="BatangChe" pitchFamily="49" charset="-127"/>
                <a:ea typeface="BatangChe" pitchFamily="49" charset="-127"/>
              </a:rPr>
              <a:t>Hábitos: la mejora continua, la atención y responsabilidad en el trabajo, la prevención de errores, hacer bien el trabajo  al primer intento, la planeación de sus actividades en el corto y largo plazo, la evaluación constante de su desempeño y la disciplina y constancia en el cumplimiento  de sus compromisos.</a:t>
            </a:r>
          </a:p>
          <a:p>
            <a:endParaRPr lang="es-MX" sz="2000">
              <a:latin typeface="BatangChe" pitchFamily="49" charset="-127"/>
              <a:ea typeface="BatangChe" pitchFamily="49" charset="-127"/>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CuadroTexto"/>
          <p:cNvSpPr txBox="1">
            <a:spLocks noChangeArrowheads="1"/>
          </p:cNvSpPr>
          <p:nvPr/>
        </p:nvSpPr>
        <p:spPr bwMode="auto">
          <a:xfrm>
            <a:off x="500063" y="500063"/>
            <a:ext cx="7500937" cy="5016500"/>
          </a:xfrm>
          <a:prstGeom prst="rect">
            <a:avLst/>
          </a:prstGeom>
          <a:noFill/>
          <a:ln w="9525">
            <a:noFill/>
            <a:miter lim="800000"/>
            <a:headEnd/>
            <a:tailEnd/>
          </a:ln>
        </p:spPr>
        <p:txBody>
          <a:bodyPr>
            <a:spAutoFit/>
          </a:bodyPr>
          <a:lstStyle/>
          <a:p>
            <a:pPr>
              <a:buFont typeface="Wingdings" pitchFamily="2" charset="2"/>
              <a:buChar char="v"/>
            </a:pPr>
            <a:r>
              <a:rPr lang="es-MX" sz="2000" b="1" i="1">
                <a:latin typeface="BatangChe" pitchFamily="49" charset="-127"/>
                <a:ea typeface="BatangChe" pitchFamily="49" charset="-127"/>
              </a:rPr>
              <a:t>Prácticas</a:t>
            </a:r>
            <a:r>
              <a:rPr lang="es-MX" sz="2000">
                <a:latin typeface="BatangChe" pitchFamily="49" charset="-127"/>
                <a:ea typeface="BatangChe" pitchFamily="49" charset="-127"/>
              </a:rPr>
              <a:t>:  todos aquellos procedimientos laborales que, aplicados al trabajo de forma continua, sistemática y repetitiva, ayudan al individuo  a poner en operación los valores y hábitos de calidad. </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Prácticas mas comunes:  las siete herramientas  básicas, las siete herramientas administrativas, las metodologías a la solución de problemas atacando la causa raíz, el control estadístico de procesos, los programas de calidad basados en los premios de calidad y  los problemas de atención al cliente.</a:t>
            </a:r>
          </a:p>
          <a:p>
            <a:endParaRPr lang="es-MX" sz="2000">
              <a:latin typeface="BatangChe" pitchFamily="49" charset="-127"/>
              <a:ea typeface="BatangChe" pitchFamily="49" charset="-127"/>
            </a:endParaRPr>
          </a:p>
          <a:p>
            <a:r>
              <a:rPr lang="es-MX" sz="2000">
                <a:latin typeface="BatangChe" pitchFamily="49" charset="-127"/>
                <a:ea typeface="BatangChe" pitchFamily="49" charset="-127"/>
              </a:rPr>
              <a:t>El conjunto de prácticas, hábitos y valores  llevados a la vida laboral y personal conforma la cultura de calidad, la cual se presenta desde dos perspectivas: la de la actitud y la de la vivencia diaria.</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357166"/>
            <a:ext cx="7242048" cy="605808"/>
          </a:xfrm>
        </p:spPr>
        <p:txBody>
          <a:bodyPr>
            <a:normAutofit fontScale="90000"/>
          </a:bodyPr>
          <a:lstStyle/>
          <a:p>
            <a:pPr fontAlgn="auto">
              <a:spcAft>
                <a:spcPts val="0"/>
              </a:spcAft>
              <a:defRPr/>
            </a:pPr>
            <a:r>
              <a:rPr lang="es-MX" dirty="0" smtClean="0">
                <a:latin typeface="BatangChe" pitchFamily="49" charset="-127"/>
                <a:ea typeface="BatangChe" pitchFamily="49" charset="-127"/>
              </a:rPr>
              <a:t>El decálogo del desarrollo</a:t>
            </a:r>
            <a:endParaRPr lang="es-MX" dirty="0">
              <a:latin typeface="BatangChe" pitchFamily="49" charset="-127"/>
              <a:ea typeface="BatangChe" pitchFamily="49" charset="-127"/>
            </a:endParaRPr>
          </a:p>
        </p:txBody>
      </p:sp>
      <p:sp>
        <p:nvSpPr>
          <p:cNvPr id="31747" name="2 CuadroTexto"/>
          <p:cNvSpPr txBox="1">
            <a:spLocks noChangeArrowheads="1"/>
          </p:cNvSpPr>
          <p:nvPr/>
        </p:nvSpPr>
        <p:spPr bwMode="auto">
          <a:xfrm>
            <a:off x="500034" y="1225550"/>
            <a:ext cx="8072437" cy="5632450"/>
          </a:xfrm>
          <a:prstGeom prst="rect">
            <a:avLst/>
          </a:prstGeom>
          <a:noFill/>
          <a:ln w="9525">
            <a:noFill/>
            <a:miter lim="800000"/>
            <a:headEnd/>
            <a:tailEnd/>
          </a:ln>
        </p:spPr>
        <p:txBody>
          <a:bodyPr>
            <a:spAutoFit/>
          </a:bodyPr>
          <a:lstStyle/>
          <a:p>
            <a:r>
              <a:rPr lang="es-MX" sz="2000" dirty="0">
                <a:latin typeface="BatangChe" pitchFamily="49" charset="-127"/>
                <a:ea typeface="BatangChe" pitchFamily="49" charset="-127"/>
              </a:rPr>
              <a:t>Octavio </a:t>
            </a:r>
            <a:r>
              <a:rPr lang="es-MX" sz="2000" dirty="0" err="1">
                <a:latin typeface="BatangChe" pitchFamily="49" charset="-127"/>
                <a:ea typeface="BatangChe" pitchFamily="49" charset="-127"/>
              </a:rPr>
              <a:t>Mavila</a:t>
            </a:r>
            <a:r>
              <a:rPr lang="es-MX" sz="2000" dirty="0">
                <a:latin typeface="BatangChe" pitchFamily="49" charset="-127"/>
                <a:ea typeface="BatangChe" pitchFamily="49" charset="-127"/>
              </a:rPr>
              <a:t>, realizó una interesante investigación de comparación de culturas donde, observó que las personas tienen en común ciertos hábitos que son claves para el desarrollo económico.</a:t>
            </a:r>
          </a:p>
          <a:p>
            <a:endParaRPr lang="es-MX" sz="2000" dirty="0">
              <a:latin typeface="BatangChe" pitchFamily="49" charset="-127"/>
              <a:ea typeface="BatangChe" pitchFamily="49" charset="-127"/>
            </a:endParaRPr>
          </a:p>
          <a:p>
            <a:r>
              <a:rPr lang="es-MX" sz="2000" dirty="0">
                <a:latin typeface="BatangChe" pitchFamily="49" charset="-127"/>
                <a:ea typeface="BatangChe" pitchFamily="49" charset="-127"/>
              </a:rPr>
              <a:t>Decálogo del desarrollo (10 principios):</a:t>
            </a:r>
          </a:p>
          <a:p>
            <a:endParaRPr lang="es-MX" sz="2000" dirty="0">
              <a:latin typeface="BatangChe" pitchFamily="49" charset="-127"/>
              <a:ea typeface="BatangChe" pitchFamily="49" charset="-127"/>
            </a:endParaRPr>
          </a:p>
          <a:p>
            <a:pPr>
              <a:buFont typeface="Wingdings" pitchFamily="2" charset="2"/>
              <a:buChar char="q"/>
            </a:pPr>
            <a:r>
              <a:rPr lang="es-MX" sz="2000" dirty="0">
                <a:latin typeface="BatangChe" pitchFamily="49" charset="-127"/>
                <a:ea typeface="BatangChe" pitchFamily="49" charset="-127"/>
              </a:rPr>
              <a:t>Orden. </a:t>
            </a:r>
          </a:p>
          <a:p>
            <a:pPr>
              <a:buFont typeface="Wingdings" pitchFamily="2" charset="2"/>
              <a:buChar char="q"/>
            </a:pPr>
            <a:r>
              <a:rPr lang="es-MX" sz="2000" dirty="0">
                <a:latin typeface="BatangChe" pitchFamily="49" charset="-127"/>
                <a:ea typeface="BatangChe" pitchFamily="49" charset="-127"/>
              </a:rPr>
              <a:t>Limpieza. </a:t>
            </a:r>
          </a:p>
          <a:p>
            <a:pPr>
              <a:buFont typeface="Wingdings" pitchFamily="2" charset="2"/>
              <a:buChar char="q"/>
            </a:pPr>
            <a:r>
              <a:rPr lang="es-MX" sz="2000" dirty="0">
                <a:latin typeface="BatangChe" pitchFamily="49" charset="-127"/>
                <a:ea typeface="BatangChe" pitchFamily="49" charset="-127"/>
              </a:rPr>
              <a:t>Puntualidad.</a:t>
            </a:r>
          </a:p>
          <a:p>
            <a:pPr>
              <a:buFont typeface="Wingdings" pitchFamily="2" charset="2"/>
              <a:buChar char="q"/>
            </a:pPr>
            <a:r>
              <a:rPr lang="es-MX" sz="2000" dirty="0">
                <a:latin typeface="BatangChe" pitchFamily="49" charset="-127"/>
                <a:ea typeface="BatangChe" pitchFamily="49" charset="-127"/>
              </a:rPr>
              <a:t>Responsabilidad.</a:t>
            </a:r>
          </a:p>
          <a:p>
            <a:pPr>
              <a:buFont typeface="Wingdings" pitchFamily="2" charset="2"/>
              <a:buChar char="q"/>
            </a:pPr>
            <a:r>
              <a:rPr lang="es-MX" sz="2000" dirty="0">
                <a:latin typeface="BatangChe" pitchFamily="49" charset="-127"/>
                <a:ea typeface="BatangChe" pitchFamily="49" charset="-127"/>
              </a:rPr>
              <a:t>Deseo de superación.</a:t>
            </a:r>
          </a:p>
          <a:p>
            <a:pPr>
              <a:buFont typeface="Wingdings" pitchFamily="2" charset="2"/>
              <a:buChar char="q"/>
            </a:pPr>
            <a:r>
              <a:rPr lang="es-MX" sz="2000" dirty="0">
                <a:latin typeface="BatangChe" pitchFamily="49" charset="-127"/>
                <a:ea typeface="BatangChe" pitchFamily="49" charset="-127"/>
              </a:rPr>
              <a:t>Honradez.</a:t>
            </a:r>
          </a:p>
          <a:p>
            <a:pPr>
              <a:buFont typeface="Wingdings" pitchFamily="2" charset="2"/>
              <a:buChar char="q"/>
            </a:pPr>
            <a:r>
              <a:rPr lang="es-MX" sz="2000" dirty="0">
                <a:latin typeface="BatangChe" pitchFamily="49" charset="-127"/>
                <a:ea typeface="BatangChe" pitchFamily="49" charset="-127"/>
              </a:rPr>
              <a:t>Respeto al derecho de los demás.</a:t>
            </a:r>
          </a:p>
          <a:p>
            <a:pPr>
              <a:buFont typeface="Wingdings" pitchFamily="2" charset="2"/>
              <a:buChar char="q"/>
            </a:pPr>
            <a:r>
              <a:rPr lang="es-MX" sz="2000" dirty="0">
                <a:latin typeface="BatangChe" pitchFamily="49" charset="-127"/>
                <a:ea typeface="BatangChe" pitchFamily="49" charset="-127"/>
              </a:rPr>
              <a:t>Respeto a la ley ya  los reglamentos.</a:t>
            </a:r>
          </a:p>
          <a:p>
            <a:pPr>
              <a:buFont typeface="Wingdings" pitchFamily="2" charset="2"/>
              <a:buChar char="q"/>
            </a:pPr>
            <a:r>
              <a:rPr lang="es-MX" sz="2000" dirty="0">
                <a:latin typeface="BatangChe" pitchFamily="49" charset="-127"/>
                <a:ea typeface="BatangChe" pitchFamily="49" charset="-127"/>
              </a:rPr>
              <a:t>Gusto por el trabajo.</a:t>
            </a:r>
          </a:p>
          <a:p>
            <a:pPr>
              <a:buFont typeface="Wingdings" pitchFamily="2" charset="2"/>
              <a:buChar char="q"/>
            </a:pPr>
            <a:r>
              <a:rPr lang="es-MX" sz="2000" dirty="0">
                <a:latin typeface="BatangChe" pitchFamily="49" charset="-127"/>
                <a:ea typeface="BatangChe" pitchFamily="49" charset="-127"/>
              </a:rPr>
              <a:t>Afán por el ahorro y la inversión.</a:t>
            </a:r>
          </a:p>
          <a:p>
            <a:pPr>
              <a:buFont typeface="Wingdings" pitchFamily="2" charset="2"/>
              <a:buChar char="q"/>
            </a:pPr>
            <a:endParaRPr lang="es-MX" sz="2000" dirty="0">
              <a:latin typeface="BatangChe" pitchFamily="49" charset="-127"/>
              <a:ea typeface="BatangChe" pitchFamily="49" charset="-127"/>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28596" y="357166"/>
            <a:ext cx="7242048" cy="748684"/>
          </a:xfrm>
        </p:spPr>
        <p:txBody>
          <a:bodyPr>
            <a:normAutofit fontScale="90000"/>
          </a:bodyPr>
          <a:lstStyle/>
          <a:p>
            <a:pPr algn="ctr" fontAlgn="auto">
              <a:spcAft>
                <a:spcPts val="0"/>
              </a:spcAft>
              <a:defRPr/>
            </a:pPr>
            <a:r>
              <a:rPr lang="es-MX" dirty="0" smtClean="0"/>
              <a:t>Las cinco eses.</a:t>
            </a:r>
            <a:endParaRPr lang="es-MX" dirty="0"/>
          </a:p>
        </p:txBody>
      </p:sp>
      <p:sp>
        <p:nvSpPr>
          <p:cNvPr id="5" name="4 CuadroTexto"/>
          <p:cNvSpPr txBox="1"/>
          <p:nvPr/>
        </p:nvSpPr>
        <p:spPr>
          <a:xfrm>
            <a:off x="642910" y="1214422"/>
            <a:ext cx="7643813" cy="5016500"/>
          </a:xfrm>
          <a:prstGeom prst="rect">
            <a:avLst/>
          </a:prstGeom>
          <a:noFill/>
        </p:spPr>
        <p:txBody>
          <a:bodyPr>
            <a:spAutoFit/>
          </a:bodyPr>
          <a:lstStyle/>
          <a:p>
            <a:pPr>
              <a:defRPr/>
            </a:pPr>
            <a:r>
              <a:rPr lang="es-MX" sz="2000" dirty="0">
                <a:latin typeface="BatangChe" pitchFamily="49" charset="-127"/>
                <a:ea typeface="BatangChe" pitchFamily="49" charset="-127"/>
              </a:rPr>
              <a:t>Las cinco eses (Centro de calidad, 1999) es una metodología japonesa que tiene por objetivo el desarrollar un ambiente de trabajo agradable y eficiente, el cual permita el correcto desempeño de las operaciones diarias, logrando así los estándares de calidad del producto o servicio, precio y condiciones de entrega requeridos por el cliente. Las cinco ese se dividen en dos grupos:</a:t>
            </a:r>
          </a:p>
          <a:p>
            <a:pPr>
              <a:defRPr/>
            </a:pPr>
            <a:endParaRPr lang="es-MX" sz="2000" dirty="0">
              <a:latin typeface="BatangChe" pitchFamily="49" charset="-127"/>
              <a:ea typeface="BatangChe" pitchFamily="49" charset="-127"/>
            </a:endParaRPr>
          </a:p>
          <a:p>
            <a:pPr>
              <a:buFont typeface="Arial" pitchFamily="34" charset="0"/>
              <a:buChar char="•"/>
              <a:defRPr/>
            </a:pPr>
            <a:r>
              <a:rPr lang="es-MX" sz="2000" dirty="0">
                <a:latin typeface="BatangChe" pitchFamily="49" charset="-127"/>
                <a:ea typeface="BatangChe" pitchFamily="49" charset="-127"/>
              </a:rPr>
              <a:t>Lo que está orientado a las condiciones de trabajo y en general al entorno físico:</a:t>
            </a:r>
          </a:p>
          <a:p>
            <a:pPr>
              <a:buFont typeface="Arial" pitchFamily="34" charset="0"/>
              <a:buChar char="•"/>
              <a:defRPr/>
            </a:pPr>
            <a:endParaRPr lang="es-MX" sz="2000" dirty="0">
              <a:latin typeface="BatangChe" pitchFamily="49" charset="-127"/>
              <a:ea typeface="BatangChe" pitchFamily="49" charset="-127"/>
            </a:endParaRPr>
          </a:p>
          <a:p>
            <a:pPr marL="342900" indent="-342900">
              <a:buFont typeface="+mj-lt"/>
              <a:buAutoNum type="arabicPeriod"/>
              <a:defRPr/>
            </a:pPr>
            <a:r>
              <a:rPr lang="es-MX" sz="2000" dirty="0">
                <a:latin typeface="BatangChe" pitchFamily="49" charset="-127"/>
                <a:ea typeface="BatangChe" pitchFamily="49" charset="-127"/>
              </a:rPr>
              <a:t>Clasificación (</a:t>
            </a:r>
            <a:r>
              <a:rPr lang="es-MX" sz="2000" dirty="0" err="1">
                <a:latin typeface="BatangChe" pitchFamily="49" charset="-127"/>
                <a:ea typeface="BatangChe" pitchFamily="49" charset="-127"/>
              </a:rPr>
              <a:t>Seiri</a:t>
            </a:r>
            <a:r>
              <a:rPr lang="es-MX" sz="2000" dirty="0">
                <a:latin typeface="BatangChe" pitchFamily="49" charset="-127"/>
                <a:ea typeface="BatangChe" pitchFamily="49" charset="-127"/>
              </a:rPr>
              <a:t>). Consiste en retirar del área de trabajo todos aquellos objetos o herramientas que no nos son necesarios para realizar las tareas diarias, dejando solo aquellos que se requieran para trabajar  productivamente y con calidad.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57188" y="642938"/>
            <a:ext cx="7572375" cy="4708525"/>
          </a:xfrm>
          <a:prstGeom prst="rect">
            <a:avLst/>
          </a:prstGeom>
          <a:noFill/>
        </p:spPr>
        <p:txBody>
          <a:bodyPr>
            <a:spAutoFit/>
          </a:bodyPr>
          <a:lstStyle/>
          <a:p>
            <a:pPr marL="342900" indent="-342900">
              <a:defRPr/>
            </a:pPr>
            <a:r>
              <a:rPr lang="es-MX" sz="2000" dirty="0">
                <a:latin typeface="BatangChe" pitchFamily="49" charset="-127"/>
                <a:ea typeface="BatangChe" pitchFamily="49" charset="-127"/>
              </a:rPr>
              <a:t>2.- Organización (</a:t>
            </a:r>
            <a:r>
              <a:rPr lang="es-MX" sz="2000" dirty="0" err="1">
                <a:latin typeface="BatangChe" pitchFamily="49" charset="-127"/>
                <a:ea typeface="BatangChe" pitchFamily="49" charset="-127"/>
              </a:rPr>
              <a:t>Seito</a:t>
            </a:r>
            <a:r>
              <a:rPr lang="es-MX" sz="2000" dirty="0">
                <a:latin typeface="BatangChe" pitchFamily="49" charset="-127"/>
                <a:ea typeface="BatangChe" pitchFamily="49" charset="-127"/>
              </a:rPr>
              <a:t>). Se basa en el principio de colocar cada cosa en su lugar para localizarla mas fácil y rápidamente cuando se necesita.</a:t>
            </a:r>
          </a:p>
          <a:p>
            <a:pPr marL="342900" indent="-342900">
              <a:buFont typeface="+mj-lt"/>
              <a:buAutoNum type="arabicPeriod"/>
              <a:defRPr/>
            </a:pPr>
            <a:endParaRPr lang="es-MX" sz="2000" dirty="0">
              <a:latin typeface="BatangChe" pitchFamily="49" charset="-127"/>
              <a:ea typeface="BatangChe" pitchFamily="49" charset="-127"/>
            </a:endParaRPr>
          </a:p>
          <a:p>
            <a:pPr marL="342900" indent="-342900">
              <a:defRPr/>
            </a:pPr>
            <a:r>
              <a:rPr lang="es-MX" sz="2000" dirty="0">
                <a:latin typeface="BatangChe" pitchFamily="49" charset="-127"/>
                <a:ea typeface="BatangChe" pitchFamily="49" charset="-127"/>
              </a:rPr>
              <a:t>3.- Limpieza  (</a:t>
            </a:r>
            <a:r>
              <a:rPr lang="es-MX" sz="2000" dirty="0" err="1">
                <a:latin typeface="BatangChe" pitchFamily="49" charset="-127"/>
                <a:ea typeface="BatangChe" pitchFamily="49" charset="-127"/>
              </a:rPr>
              <a:t>Seiso</a:t>
            </a:r>
            <a:r>
              <a:rPr lang="es-MX" sz="2000" dirty="0">
                <a:latin typeface="BatangChe" pitchFamily="49" charset="-127"/>
                <a:ea typeface="BatangChe" pitchFamily="49" charset="-127"/>
              </a:rPr>
              <a:t>). Mantener el área de  trabajo limpia. Se crea un ambiente propicio para la producción de un bien o servicio de calidad y se mantiene un ambiente agradable.</a:t>
            </a:r>
          </a:p>
          <a:p>
            <a:pPr marL="342900" indent="-342900">
              <a:defRPr/>
            </a:pPr>
            <a:endParaRPr lang="es-MX" sz="2000" dirty="0">
              <a:latin typeface="BatangChe" pitchFamily="49" charset="-127"/>
              <a:ea typeface="BatangChe" pitchFamily="49" charset="-127"/>
            </a:endParaRPr>
          </a:p>
          <a:p>
            <a:pPr marL="342900" indent="-342900">
              <a:defRPr/>
            </a:pPr>
            <a:r>
              <a:rPr lang="es-MX" sz="2000" dirty="0">
                <a:latin typeface="BatangChe" pitchFamily="49" charset="-127"/>
                <a:ea typeface="BatangChe" pitchFamily="49" charset="-127"/>
              </a:rPr>
              <a:t>Los conceptos que se orientan ala persona:</a:t>
            </a:r>
          </a:p>
          <a:p>
            <a:pPr marL="342900" indent="-342900">
              <a:defRPr/>
            </a:pPr>
            <a:endParaRPr lang="es-MX" sz="2000" dirty="0">
              <a:latin typeface="BatangChe" pitchFamily="49" charset="-127"/>
              <a:ea typeface="BatangChe" pitchFamily="49" charset="-127"/>
            </a:endParaRPr>
          </a:p>
          <a:p>
            <a:pPr marL="342900" indent="-342900">
              <a:defRPr/>
            </a:pPr>
            <a:r>
              <a:rPr lang="es-MX" sz="2000" dirty="0">
                <a:latin typeface="BatangChe" pitchFamily="49" charset="-127"/>
                <a:ea typeface="BatangChe" pitchFamily="49" charset="-127"/>
              </a:rPr>
              <a:t>4.- bienestar personal (</a:t>
            </a:r>
            <a:r>
              <a:rPr lang="es-MX" sz="2000" dirty="0" err="1">
                <a:latin typeface="BatangChe" pitchFamily="49" charset="-127"/>
                <a:ea typeface="BatangChe" pitchFamily="49" charset="-127"/>
              </a:rPr>
              <a:t>Seiketsu</a:t>
            </a:r>
            <a:r>
              <a:rPr lang="es-MX" sz="2000" dirty="0">
                <a:latin typeface="BatangChe" pitchFamily="49" charset="-127"/>
                <a:ea typeface="BatangChe" pitchFamily="49" charset="-127"/>
              </a:rPr>
              <a:t>). Salud física y mental de una persona. Consiste en aplicar las primeras tres eses al individuo.</a:t>
            </a:r>
          </a:p>
          <a:p>
            <a:pPr>
              <a:defRPr/>
            </a:pPr>
            <a:endParaRPr lang="es-MX" sz="2000" dirty="0">
              <a:latin typeface="BatangChe" pitchFamily="49" charset="-127"/>
              <a:ea typeface="BatangChe" pitchFamily="49" charset="-127"/>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CuadroTexto"/>
          <p:cNvSpPr txBox="1">
            <a:spLocks noChangeArrowheads="1"/>
          </p:cNvSpPr>
          <p:nvPr/>
        </p:nvSpPr>
        <p:spPr bwMode="auto">
          <a:xfrm>
            <a:off x="642938" y="1500188"/>
            <a:ext cx="6786562" cy="2246312"/>
          </a:xfrm>
          <a:prstGeom prst="rect">
            <a:avLst/>
          </a:prstGeom>
          <a:noFill/>
          <a:ln w="9525">
            <a:noFill/>
            <a:miter lim="800000"/>
            <a:headEnd/>
            <a:tailEnd/>
          </a:ln>
        </p:spPr>
        <p:txBody>
          <a:bodyPr>
            <a:spAutoFit/>
          </a:bodyPr>
          <a:lstStyle/>
          <a:p>
            <a:r>
              <a:rPr lang="es-MX" sz="2000">
                <a:latin typeface="BatangChe" pitchFamily="49" charset="-127"/>
                <a:ea typeface="BatangChe" pitchFamily="49" charset="-127"/>
              </a:rPr>
              <a:t>5.- disciplina (Shitcuke). Se considera el elemento integrador de las cuatro eses.</a:t>
            </a:r>
          </a:p>
          <a:p>
            <a:endParaRPr lang="es-MX" sz="2000">
              <a:latin typeface="BatangChe" pitchFamily="49" charset="-127"/>
              <a:ea typeface="BatangChe" pitchFamily="49" charset="-127"/>
            </a:endParaRPr>
          </a:p>
          <a:p>
            <a:endParaRPr lang="es-MX" sz="2000">
              <a:latin typeface="BatangChe" pitchFamily="49" charset="-127"/>
              <a:ea typeface="BatangChe" pitchFamily="49" charset="-127"/>
            </a:endParaRPr>
          </a:p>
          <a:p>
            <a:endParaRPr lang="es-MX" sz="2000">
              <a:latin typeface="BatangChe" pitchFamily="49" charset="-127"/>
              <a:ea typeface="BatangChe" pitchFamily="49" charset="-127"/>
            </a:endParaRPr>
          </a:p>
          <a:p>
            <a:pPr algn="ctr"/>
            <a:r>
              <a:rPr lang="es-MX" sz="2000" b="1" i="1">
                <a:latin typeface="BatangChe" pitchFamily="49" charset="-127"/>
                <a:ea typeface="BatangChe" pitchFamily="49" charset="-127"/>
              </a:rPr>
              <a:t>Una persona de calidad es firme y congruente con principios éticos y morales.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fontScale="92500" lnSpcReduction="20000"/>
          </a:bodyPr>
          <a:lstStyle/>
          <a:p>
            <a:r>
              <a:rPr lang="es-ES" dirty="0" smtClean="0"/>
              <a:t>Estos cambios son graduales e irreversibles y se aceleran cada vez más.</a:t>
            </a:r>
          </a:p>
          <a:p>
            <a:r>
              <a:rPr lang="es-ES" dirty="0" smtClean="0"/>
              <a:t>Son procesos dinámicos  con los que se debe aprender a vivir y a integrarse .</a:t>
            </a:r>
          </a:p>
          <a:p>
            <a:r>
              <a:rPr lang="es-ES" dirty="0" smtClean="0"/>
              <a:t>Peter </a:t>
            </a:r>
            <a:r>
              <a:rPr lang="es-ES" dirty="0" err="1" smtClean="0"/>
              <a:t>Senge</a:t>
            </a:r>
            <a:r>
              <a:rPr lang="es-ES" dirty="0" smtClean="0"/>
              <a:t> “</a:t>
            </a:r>
            <a:r>
              <a:rPr lang="es-ES" i="1" dirty="0" smtClean="0"/>
              <a:t>La quinta disciplina</a:t>
            </a:r>
            <a:r>
              <a:rPr lang="es-ES" dirty="0" smtClean="0"/>
              <a:t>” ; Uno de los obstáculos para que las organizaciones aprendan es que rechazan el cambio.</a:t>
            </a:r>
          </a:p>
          <a:p>
            <a:r>
              <a:rPr lang="es-ES" dirty="0" smtClean="0"/>
              <a:t>No existen enemigos en el mercado, sino competidores .</a:t>
            </a:r>
          </a:p>
          <a:p>
            <a:r>
              <a:rPr lang="es-ES" dirty="0" smtClean="0"/>
              <a:t>La empresas mexicanas pueden enfrentar todos los retos mencionados a través de estratégico basado en la calidad total.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Título"/>
          <p:cNvSpPr>
            <a:spLocks noGrp="1"/>
          </p:cNvSpPr>
          <p:nvPr>
            <p:ph type="title"/>
          </p:nvPr>
        </p:nvSpPr>
        <p:spPr/>
        <p:txBody>
          <a:bodyPr>
            <a:normAutofit/>
          </a:bodyPr>
          <a:lstStyle/>
          <a:p>
            <a:pPr algn="ctr"/>
            <a:r>
              <a:rPr lang="es-ES" dirty="0" smtClean="0"/>
              <a:t>Conceptos sobre culturas.</a:t>
            </a:r>
            <a:endParaRPr lang="es-ES" dirty="0"/>
          </a:p>
        </p:txBody>
      </p:sp>
      <p:pic>
        <p:nvPicPr>
          <p:cNvPr id="23" name="22 Marcador de contenido" descr="cultura.jpg"/>
          <p:cNvPicPr>
            <a:picLocks noGrp="1" noChangeAspect="1"/>
          </p:cNvPicPr>
          <p:nvPr>
            <p:ph sz="quarter" idx="1"/>
          </p:nvPr>
        </p:nvPicPr>
        <p:blipFill>
          <a:blip r:embed="rId2" cstate="print"/>
          <a:stretch>
            <a:fillRect/>
          </a:stretch>
        </p:blipFill>
        <p:spPr>
          <a:xfrm>
            <a:off x="285720" y="1428736"/>
            <a:ext cx="7429520" cy="521495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a:bodyPr>
          <a:lstStyle/>
          <a:p>
            <a:r>
              <a:rPr lang="es-ES" dirty="0" smtClean="0"/>
              <a:t>A todas las organizaciones les afectan los cambios independientemente de que sean manufactureras, de servicio o incluso de beneficencia</a:t>
            </a:r>
          </a:p>
          <a:p>
            <a:endParaRPr lang="es-ES" dirty="0" smtClean="0"/>
          </a:p>
          <a:p>
            <a:r>
              <a:rPr lang="es-ES" dirty="0" smtClean="0"/>
              <a:t>Los grandes cambios son el fruto de muchas causas</a:t>
            </a:r>
          </a:p>
          <a:p>
            <a:endParaRPr lang="es-ES" dirty="0" smtClean="0"/>
          </a:p>
          <a:p>
            <a:r>
              <a:rPr lang="es-ES" dirty="0" smtClean="0"/>
              <a:t>Las organizaciones modernas requieren de un </a:t>
            </a:r>
            <a:r>
              <a:rPr lang="es-ES" dirty="0" err="1" smtClean="0"/>
              <a:t>cambiode</a:t>
            </a:r>
            <a:r>
              <a:rPr lang="es-ES" dirty="0" smtClean="0"/>
              <a:t> cultura hacia la calidad </a:t>
            </a:r>
            <a:endParaRPr lang="es-E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167</TotalTime>
  <Words>3608</Words>
  <Application>Microsoft Office PowerPoint</Application>
  <PresentationFormat>Presentación en pantalla (4:3)</PresentationFormat>
  <Paragraphs>353</Paragraphs>
  <Slides>65</Slides>
  <Notes>0</Notes>
  <HiddenSlides>0</HiddenSlides>
  <MMClips>0</MMClips>
  <ScaleCrop>false</ScaleCrop>
  <HeadingPairs>
    <vt:vector size="4" baseType="variant">
      <vt:variant>
        <vt:lpstr>Tema</vt:lpstr>
      </vt:variant>
      <vt:variant>
        <vt:i4>1</vt:i4>
      </vt:variant>
      <vt:variant>
        <vt:lpstr>Títulos de diapositiva</vt:lpstr>
      </vt:variant>
      <vt:variant>
        <vt:i4>65</vt:i4>
      </vt:variant>
    </vt:vector>
  </HeadingPairs>
  <TitlesOfParts>
    <vt:vector size="66" baseType="lpstr">
      <vt:lpstr>Intermedio</vt:lpstr>
      <vt:lpstr>Cultura de Calidad</vt:lpstr>
      <vt:lpstr>Diapositiva 2</vt:lpstr>
      <vt:lpstr>Diapositiva 3</vt:lpstr>
      <vt:lpstr>Lester Thurow “La Guerra del Siglo XXI”</vt:lpstr>
      <vt:lpstr>Retos que enfrentan las empresas ante la globalización. </vt:lpstr>
      <vt:lpstr>Diapositiva 6</vt:lpstr>
      <vt:lpstr>Diapositiva 7</vt:lpstr>
      <vt:lpstr>Conceptos sobre culturas.</vt:lpstr>
      <vt:lpstr>Diapositiva 9</vt:lpstr>
      <vt:lpstr>Kuhn (1975)</vt:lpstr>
      <vt:lpstr>Salzmann (1977)</vt:lpstr>
      <vt:lpstr>Diapositiva 12</vt:lpstr>
      <vt:lpstr>Diapositiva 13</vt:lpstr>
      <vt:lpstr>Hofstede (1991)</vt:lpstr>
      <vt:lpstr>Diapositiva 15</vt:lpstr>
      <vt:lpstr>Evaluación de una cultura</vt:lpstr>
      <vt:lpstr>Diapositiva 17</vt:lpstr>
      <vt:lpstr>Teorías y estudios comparativos</vt:lpstr>
      <vt:lpstr>Diapositiva 19</vt:lpstr>
      <vt:lpstr>Diapositiva 20</vt:lpstr>
      <vt:lpstr>Diapositiva 21</vt:lpstr>
      <vt:lpstr>Diapositiva 22</vt:lpstr>
      <vt:lpstr>Estudios de Hofstede</vt:lpstr>
      <vt:lpstr>Diapositiva 24</vt:lpstr>
      <vt:lpstr>Diapositiva 25</vt:lpstr>
      <vt:lpstr>Diapositiva 26</vt:lpstr>
      <vt:lpstr>Necesidades para el cambio cultural en las empresas: </vt:lpstr>
      <vt:lpstr>Comparación cultural entre México y Japón.</vt:lpstr>
      <vt:lpstr>Diapositiva 29</vt:lpstr>
      <vt:lpstr>Diapositiva 30</vt:lpstr>
      <vt:lpstr>4.-Uso eficiente de los recursos humanos y optimización de todas las operaciones: </vt:lpstr>
      <vt:lpstr>Diapositiva 32</vt:lpstr>
      <vt:lpstr>Yakult</vt:lpstr>
      <vt:lpstr>Desarrollo de una cultura de calidad en la organización </vt:lpstr>
      <vt:lpstr>Cultura en una organización</vt:lpstr>
      <vt:lpstr>Diapositiva 36</vt:lpstr>
      <vt:lpstr>Diapositiva 37</vt:lpstr>
      <vt:lpstr>Diapositiva 38</vt:lpstr>
      <vt:lpstr>Diapositiva 39</vt:lpstr>
      <vt:lpstr>Diapositiva 40</vt:lpstr>
      <vt:lpstr>Diapositiva 41</vt:lpstr>
      <vt:lpstr>El cambio de cultura en la organización</vt:lpstr>
      <vt:lpstr>Diapositiva 43</vt:lpstr>
      <vt:lpstr>Métodos de cambio</vt:lpstr>
      <vt:lpstr>Método de Edgar Schein (1993).</vt:lpstr>
      <vt:lpstr>Liderazgo para el cambio hacia una cultura de calidad.</vt:lpstr>
      <vt:lpstr>Diapositiva 47</vt:lpstr>
      <vt:lpstr>Mecanismos para regular la cultura organizacional.</vt:lpstr>
      <vt:lpstr>Políticas y normas de comportamiento.</vt:lpstr>
      <vt:lpstr>Diapositiva 50</vt:lpstr>
      <vt:lpstr>Diapositiva 51</vt:lpstr>
      <vt:lpstr>Diapositiva 52</vt:lpstr>
      <vt:lpstr>Diapositiva 53</vt:lpstr>
      <vt:lpstr>Diapositiva 54</vt:lpstr>
      <vt:lpstr>Reforzamiento positivo y negativo.</vt:lpstr>
      <vt:lpstr>Diapositiva 56</vt:lpstr>
      <vt:lpstr>Cultura de calidad personal.</vt:lpstr>
      <vt:lpstr>Diapositiva 58</vt:lpstr>
      <vt:lpstr>Diapositiva 59</vt:lpstr>
      <vt:lpstr>Diapositiva 60</vt:lpstr>
      <vt:lpstr>Diapositiva 61</vt:lpstr>
      <vt:lpstr>El decálogo del desarrollo</vt:lpstr>
      <vt:lpstr>Las cinco eses.</vt:lpstr>
      <vt:lpstr>Diapositiva 64</vt:lpstr>
      <vt:lpstr>Diapositiva 65</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17</cp:revision>
  <dcterms:created xsi:type="dcterms:W3CDTF">2009-08-31T19:40:20Z</dcterms:created>
  <dcterms:modified xsi:type="dcterms:W3CDTF">2012-04-27T01:11:30Z</dcterms:modified>
</cp:coreProperties>
</file>