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7" r:id="rId3"/>
    <p:sldId id="265" r:id="rId4"/>
    <p:sldId id="280" r:id="rId5"/>
    <p:sldId id="281" r:id="rId6"/>
    <p:sldId id="282" r:id="rId7"/>
    <p:sldId id="283" r:id="rId8"/>
    <p:sldId id="285" r:id="rId9"/>
    <p:sldId id="286" r:id="rId10"/>
    <p:sldId id="284" r:id="rId11"/>
    <p:sldId id="287" r:id="rId12"/>
    <p:sldId id="288" r:id="rId13"/>
    <p:sldId id="289" r:id="rId14"/>
    <p:sldId id="290" r:id="rId15"/>
    <p:sldId id="291"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06B6D-8C73-4FE4-A18C-83580D343C4C}" type="datetimeFigureOut">
              <a:rPr lang="es-MX" smtClean="0"/>
              <a:pPr/>
              <a:t>12/09/2011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701A2-A13E-47EB-B6F0-C78E94E88775}"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15</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FC701A2-A13E-47EB-B6F0-C78E94E88775}" type="slidenum">
              <a:rPr lang="es-MX" smtClean="0"/>
              <a:pPr/>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D06F6C3-4CC6-4B2C-A9ED-25C906ADF4B2}" type="datetimeFigureOut">
              <a:rPr lang="es-MX" smtClean="0"/>
              <a:pPr/>
              <a:t>12/09/2011</a:t>
            </a:fld>
            <a:endParaRPr lang="es-MX"/>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MX"/>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056D587B-A1A8-4566-8424-AD18FF4B60D0}"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D06F6C3-4CC6-4B2C-A9ED-25C906ADF4B2}" type="datetimeFigureOut">
              <a:rPr lang="es-MX" smtClean="0"/>
              <a:pPr/>
              <a:t>12/09/2011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56D587B-A1A8-4566-8424-AD18FF4B60D0}" type="slidenum">
              <a:rPr lang="es-MX" smtClean="0"/>
              <a:pPr/>
              <a:t>‹Nº›</a:t>
            </a:fld>
            <a:endParaRPr lang="es-MX"/>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9D06F6C3-4CC6-4B2C-A9ED-25C906ADF4B2}" type="datetimeFigureOut">
              <a:rPr lang="es-MX" smtClean="0"/>
              <a:pPr/>
              <a:t>12/09/2011</a:t>
            </a:fld>
            <a:endParaRPr lang="es-MX"/>
          </a:p>
        </p:txBody>
      </p:sp>
      <p:sp>
        <p:nvSpPr>
          <p:cNvPr id="5" name="4 Marcador de pie de página"/>
          <p:cNvSpPr>
            <a:spLocks noGrp="1"/>
          </p:cNvSpPr>
          <p:nvPr>
            <p:ph type="ftr" sz="quarter" idx="11"/>
          </p:nvPr>
        </p:nvSpPr>
        <p:spPr>
          <a:xfrm>
            <a:off x="457201" y="6248207"/>
            <a:ext cx="5573483" cy="365125"/>
          </a:xfrm>
        </p:spPr>
        <p:txBody>
          <a:bodyPr/>
          <a:lstStyle/>
          <a:p>
            <a:endParaRPr lang="es-MX"/>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056D587B-A1A8-4566-8424-AD18FF4B60D0}"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D06F6C3-4CC6-4B2C-A9ED-25C906ADF4B2}" type="datetimeFigureOut">
              <a:rPr lang="es-MX" smtClean="0"/>
              <a:pPr/>
              <a:t>12/09/2011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056D587B-A1A8-4566-8424-AD18FF4B60D0}" type="slidenum">
              <a:rPr lang="es-MX" smtClean="0"/>
              <a:pPr/>
              <a:t>‹Nº›</a:t>
            </a:fld>
            <a:endParaRPr lang="es-MX"/>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9D06F6C3-4CC6-4B2C-A9ED-25C906ADF4B2}" type="datetimeFigureOut">
              <a:rPr lang="es-MX" smtClean="0"/>
              <a:pPr/>
              <a:t>12/09/2011</a:t>
            </a:fld>
            <a:endParaRPr lang="es-MX"/>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56D587B-A1A8-4566-8424-AD18FF4B60D0}" type="slidenum">
              <a:rPr lang="es-MX" smtClean="0"/>
              <a:pPr/>
              <a:t>‹Nº›</a:t>
            </a:fld>
            <a:endParaRPr lang="es-MX"/>
          </a:p>
        </p:txBody>
      </p:sp>
      <p:sp>
        <p:nvSpPr>
          <p:cNvPr id="14" name="13 Marcador de pie de página"/>
          <p:cNvSpPr>
            <a:spLocks noGrp="1"/>
          </p:cNvSpPr>
          <p:nvPr>
            <p:ph type="ftr" sz="quarter" idx="12"/>
          </p:nvPr>
        </p:nvSpPr>
        <p:spPr/>
        <p:txBody>
          <a:bodyPr/>
          <a:lstStyle/>
          <a:p>
            <a:endParaRPr lang="es-MX"/>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9D06F6C3-4CC6-4B2C-A9ED-25C906ADF4B2}" type="datetimeFigureOut">
              <a:rPr lang="es-MX" smtClean="0"/>
              <a:pPr/>
              <a:t>12/09/2011</a:t>
            </a:fld>
            <a:endParaRPr lang="es-MX"/>
          </a:p>
        </p:txBody>
      </p:sp>
      <p:sp>
        <p:nvSpPr>
          <p:cNvPr id="10" name="9 Marcador de número de diapositiva"/>
          <p:cNvSpPr>
            <a:spLocks noGrp="1"/>
          </p:cNvSpPr>
          <p:nvPr>
            <p:ph type="sldNum" sz="quarter" idx="16"/>
          </p:nvPr>
        </p:nvSpPr>
        <p:spPr/>
        <p:txBody>
          <a:bodyPr rtlCol="0"/>
          <a:lstStyle/>
          <a:p>
            <a:fld id="{056D587B-A1A8-4566-8424-AD18FF4B60D0}" type="slidenum">
              <a:rPr lang="es-MX" smtClean="0"/>
              <a:pPr/>
              <a:t>‹Nº›</a:t>
            </a:fld>
            <a:endParaRPr lang="es-MX"/>
          </a:p>
        </p:txBody>
      </p:sp>
      <p:sp>
        <p:nvSpPr>
          <p:cNvPr id="12" name="11 Marcador de pie de página"/>
          <p:cNvSpPr>
            <a:spLocks noGrp="1"/>
          </p:cNvSpPr>
          <p:nvPr>
            <p:ph type="ftr" sz="quarter" idx="17"/>
          </p:nvPr>
        </p:nvSpPr>
        <p:spPr/>
        <p:txBody>
          <a:bodyPr rtlCol="0"/>
          <a:lstStyle/>
          <a:p>
            <a:endParaRPr lang="es-MX"/>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9D06F6C3-4CC6-4B2C-A9ED-25C906ADF4B2}" type="datetimeFigureOut">
              <a:rPr lang="es-MX" smtClean="0"/>
              <a:pPr/>
              <a:t>12/09/2011</a:t>
            </a:fld>
            <a:endParaRPr lang="es-MX"/>
          </a:p>
        </p:txBody>
      </p:sp>
      <p:sp>
        <p:nvSpPr>
          <p:cNvPr id="12" name="11 Marcador de número de diapositiva"/>
          <p:cNvSpPr>
            <a:spLocks noGrp="1"/>
          </p:cNvSpPr>
          <p:nvPr>
            <p:ph type="sldNum" sz="quarter" idx="16"/>
          </p:nvPr>
        </p:nvSpPr>
        <p:spPr/>
        <p:txBody>
          <a:bodyPr rtlCol="0"/>
          <a:lstStyle/>
          <a:p>
            <a:fld id="{056D587B-A1A8-4566-8424-AD18FF4B60D0}" type="slidenum">
              <a:rPr lang="es-MX" smtClean="0"/>
              <a:pPr/>
              <a:t>‹Nº›</a:t>
            </a:fld>
            <a:endParaRPr lang="es-MX"/>
          </a:p>
        </p:txBody>
      </p:sp>
      <p:sp>
        <p:nvSpPr>
          <p:cNvPr id="14" name="13 Marcador de pie de página"/>
          <p:cNvSpPr>
            <a:spLocks noGrp="1"/>
          </p:cNvSpPr>
          <p:nvPr>
            <p:ph type="ftr" sz="quarter" idx="17"/>
          </p:nvPr>
        </p:nvSpPr>
        <p:spPr/>
        <p:txBody>
          <a:bodyPr rtlCol="0"/>
          <a:lstStyle/>
          <a:p>
            <a:endParaRPr lang="es-MX"/>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D06F6C3-4CC6-4B2C-A9ED-25C906ADF4B2}" type="datetimeFigureOut">
              <a:rPr lang="es-MX" smtClean="0"/>
              <a:pPr/>
              <a:t>12/09/2011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056D587B-A1A8-4566-8424-AD18FF4B60D0}" type="slidenum">
              <a:rPr lang="es-MX" smtClean="0"/>
              <a:pPr/>
              <a:t>‹Nº›</a:t>
            </a:fld>
            <a:endParaRPr lang="es-MX"/>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06F6C3-4CC6-4B2C-A9ED-25C906ADF4B2}" type="datetimeFigureOut">
              <a:rPr lang="es-MX" smtClean="0"/>
              <a:pPr/>
              <a:t>12/09/2011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056D587B-A1A8-4566-8424-AD18FF4B60D0}" type="slidenum">
              <a:rPr lang="es-MX" smtClean="0"/>
              <a:pPr/>
              <a:t>‹Nº›</a:t>
            </a:fld>
            <a:endParaRPr lang="es-MX"/>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D06F6C3-4CC6-4B2C-A9ED-25C906ADF4B2}" type="datetimeFigureOut">
              <a:rPr lang="es-MX" smtClean="0"/>
              <a:pPr/>
              <a:t>12/09/2011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056D587B-A1A8-4566-8424-AD18FF4B60D0}" type="slidenum">
              <a:rPr lang="es-MX" smtClean="0"/>
              <a:pPr/>
              <a:t>‹Nº›</a:t>
            </a:fld>
            <a:endParaRPr lang="es-MX"/>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9D06F6C3-4CC6-4B2C-A9ED-25C906ADF4B2}" type="datetimeFigureOut">
              <a:rPr lang="es-MX" smtClean="0"/>
              <a:pPr/>
              <a:t>12/09/2011</a:t>
            </a:fld>
            <a:endParaRPr lang="es-MX"/>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056D587B-A1A8-4566-8424-AD18FF4B60D0}" type="slidenum">
              <a:rPr lang="es-MX" smtClean="0"/>
              <a:pPr/>
              <a:t>‹Nº›</a:t>
            </a:fld>
            <a:endParaRPr lang="es-MX"/>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MX"/>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D06F6C3-4CC6-4B2C-A9ED-25C906ADF4B2}" type="datetimeFigureOut">
              <a:rPr lang="es-MX" smtClean="0"/>
              <a:pPr/>
              <a:t>12/09/2011</a:t>
            </a:fld>
            <a:endParaRPr lang="es-MX"/>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MX"/>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56D587B-A1A8-4566-8424-AD18FF4B60D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764704"/>
            <a:ext cx="6477000" cy="1828800"/>
          </a:xfrm>
        </p:spPr>
        <p:txBody>
          <a:bodyPr/>
          <a:lstStyle/>
          <a:p>
            <a:r>
              <a:rPr lang="es-MX" dirty="0" smtClean="0"/>
              <a:t>DEL ESPAÑOL MEDIEVAL AL CLASICO</a:t>
            </a:r>
            <a:endParaRPr lang="es-MX" dirty="0"/>
          </a:p>
        </p:txBody>
      </p:sp>
      <p:sp>
        <p:nvSpPr>
          <p:cNvPr id="3" name="2 Subtítulo"/>
          <p:cNvSpPr>
            <a:spLocks noGrp="1"/>
          </p:cNvSpPr>
          <p:nvPr>
            <p:ph type="subTitle" idx="1"/>
          </p:nvPr>
        </p:nvSpPr>
        <p:spPr>
          <a:xfrm>
            <a:off x="1371600" y="3429000"/>
            <a:ext cx="6400800" cy="1224136"/>
          </a:xfrm>
        </p:spPr>
        <p:txBody>
          <a:bodyPr/>
          <a:lstStyle/>
          <a:p>
            <a:r>
              <a:rPr lang="es-MX" b="1" dirty="0" smtClean="0"/>
              <a:t>De Villena a Nebrija</a:t>
            </a:r>
            <a:endParaRPr lang="es-MX" b="1" dirty="0"/>
          </a:p>
        </p:txBody>
      </p:sp>
      <p:sp>
        <p:nvSpPr>
          <p:cNvPr id="4" name="2 Subtítulo"/>
          <p:cNvSpPr txBox="1">
            <a:spLocks/>
          </p:cNvSpPr>
          <p:nvPr/>
        </p:nvSpPr>
        <p:spPr>
          <a:xfrm>
            <a:off x="1475656" y="5013176"/>
            <a:ext cx="6400800" cy="910952"/>
          </a:xfrm>
          <a:prstGeom prst="rect">
            <a:avLst/>
          </a:prstGeom>
        </p:spPr>
        <p:txBody>
          <a:bodyPr vert="horz" lIns="91440" tIns="45720" rIns="91440" bIns="45720" rtlCol="0">
            <a:normAutofit fontScale="40000" lnSpcReduction="20000"/>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7400" b="0" i="0" u="none" strike="noStrike" kern="1200" cap="none" spc="0" normalizeH="0" baseline="0" noProof="0" dirty="0" smtClean="0">
                <a:ln>
                  <a:noFill/>
                </a:ln>
                <a:solidFill>
                  <a:schemeClr val="tx1">
                    <a:tint val="75000"/>
                  </a:schemeClr>
                </a:solidFill>
                <a:effectLst/>
                <a:uLnTx/>
                <a:uFillTx/>
                <a:latin typeface="+mn-lt"/>
                <a:ea typeface="+mn-ea"/>
                <a:cs typeface="+mn-cs"/>
              </a:rPr>
              <a:t>Ma.</a:t>
            </a:r>
            <a:r>
              <a:rPr kumimoji="0" lang="es-MX" sz="7400" b="0" i="0" u="none" strike="noStrike" kern="1200" cap="none" spc="0" normalizeH="0" noProof="0" dirty="0" smtClean="0">
                <a:ln>
                  <a:noFill/>
                </a:ln>
                <a:solidFill>
                  <a:schemeClr val="tx1">
                    <a:tint val="75000"/>
                  </a:schemeClr>
                </a:solidFill>
                <a:effectLst/>
                <a:uLnTx/>
                <a:uFillTx/>
                <a:latin typeface="+mn-lt"/>
                <a:ea typeface="+mn-ea"/>
                <a:cs typeface="+mn-cs"/>
              </a:rPr>
              <a:t> Guadalupe Soriano </a:t>
            </a:r>
            <a:r>
              <a:rPr kumimoji="0" lang="es-MX" sz="7400" b="0" i="0" u="none" strike="noStrike" kern="1200" cap="none" spc="0" normalizeH="0" noProof="0" dirty="0" err="1" smtClean="0">
                <a:ln>
                  <a:noFill/>
                </a:ln>
                <a:solidFill>
                  <a:schemeClr val="tx1">
                    <a:tint val="75000"/>
                  </a:schemeClr>
                </a:solidFill>
                <a:effectLst/>
                <a:uLnTx/>
                <a:uFillTx/>
                <a:latin typeface="+mn-lt"/>
                <a:ea typeface="+mn-ea"/>
                <a:cs typeface="+mn-cs"/>
              </a:rPr>
              <a:t>Santoyo</a:t>
            </a:r>
            <a:endParaRPr kumimoji="0" lang="es-MX" sz="7400" b="0" i="0" u="none" strike="noStrike" kern="1200" cap="none" spc="0" normalizeH="0" noProof="0" dirty="0" smtClean="0">
              <a:ln>
                <a:noFill/>
              </a:ln>
              <a:solidFill>
                <a:schemeClr val="tx1">
                  <a:tint val="75000"/>
                </a:schemeClr>
              </a:solidFill>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s-MX" sz="3200" noProof="0" dirty="0" smtClean="0">
                <a:solidFill>
                  <a:schemeClr val="tx1">
                    <a:tint val="75000"/>
                  </a:schemeClr>
                </a:solidFill>
              </a:rPr>
              <a:t>4° Semestre LI.</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s-MX" sz="3200" dirty="0" smtClean="0">
                <a:solidFill>
                  <a:schemeClr val="tx1">
                    <a:tint val="75000"/>
                  </a:schemeClr>
                </a:solidFill>
              </a:rPr>
              <a:t>Septiembre 2011.</a:t>
            </a:r>
            <a:endParaRPr kumimoji="0" lang="es-MX" sz="3200" b="0" i="0" u="none" strike="noStrike" kern="1200" cap="none" spc="0" normalizeH="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MX"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Picture 2" descr="http://upload.wikimedia.org/wikipedia/commons/thumb/f/f2/Juglar.jpg/250px-Juglar.jpg"/>
          <p:cNvPicPr>
            <a:picLocks noChangeAspect="1" noChangeArrowheads="1"/>
          </p:cNvPicPr>
          <p:nvPr/>
        </p:nvPicPr>
        <p:blipFill>
          <a:blip r:embed="rId3" cstate="print"/>
          <a:srcRect/>
          <a:stretch>
            <a:fillRect/>
          </a:stretch>
        </p:blipFill>
        <p:spPr bwMode="auto">
          <a:xfrm rot="20871102">
            <a:off x="4433852" y="2284956"/>
            <a:ext cx="2381250" cy="236220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1268760"/>
            <a:ext cx="7272808" cy="4655368"/>
          </a:xfrm>
          <a:prstGeom prst="rect">
            <a:avLst/>
          </a:prstGeom>
        </p:spPr>
        <p:txBody>
          <a:bodyPr vert="horz" lIns="91440" tIns="45720" rIns="91440" bIns="45720" rtlCol="0">
            <a:normAutofit/>
          </a:bodyPr>
          <a:lstStyle/>
          <a:p>
            <a:pPr lvl="0" algn="just">
              <a:spcBef>
                <a:spcPct val="20000"/>
              </a:spcBef>
            </a:pPr>
            <a:endParaRPr lang="es-MX" sz="3200" dirty="0">
              <a:solidFill>
                <a:schemeClr val="tx1">
                  <a:tint val="75000"/>
                </a:schemeClr>
              </a:solidFill>
            </a:endParaRPr>
          </a:p>
        </p:txBody>
      </p:sp>
      <p:sp>
        <p:nvSpPr>
          <p:cNvPr id="7" name="1 Título"/>
          <p:cNvSpPr>
            <a:spLocks noGrp="1"/>
          </p:cNvSpPr>
          <p:nvPr>
            <p:ph type="ctrTitle"/>
          </p:nvPr>
        </p:nvSpPr>
        <p:spPr>
          <a:xfrm>
            <a:off x="0" y="0"/>
            <a:ext cx="9144000" cy="576064"/>
          </a:xfrm>
        </p:spPr>
        <p:txBody>
          <a:bodyPr>
            <a:noAutofit/>
          </a:bodyPr>
          <a:lstStyle/>
          <a:p>
            <a:pPr algn="ctr"/>
            <a:r>
              <a:rPr lang="es-MX" sz="3200" dirty="0" smtClean="0"/>
              <a:t>vacilaciones gramaticales y ortográficas. </a:t>
            </a:r>
            <a:endParaRPr lang="es-MX" sz="3200" dirty="0"/>
          </a:p>
        </p:txBody>
      </p:sp>
      <p:sp>
        <p:nvSpPr>
          <p:cNvPr id="8" name="7 Rectángulo"/>
          <p:cNvSpPr/>
          <p:nvPr/>
        </p:nvSpPr>
        <p:spPr>
          <a:xfrm>
            <a:off x="1511152" y="476672"/>
            <a:ext cx="7632848" cy="5632311"/>
          </a:xfrm>
          <a:prstGeom prst="rect">
            <a:avLst/>
          </a:prstGeom>
        </p:spPr>
        <p:txBody>
          <a:bodyPr wrap="square">
            <a:spAutoFit/>
          </a:bodyPr>
          <a:lstStyle/>
          <a:p>
            <a:r>
              <a:rPr lang="es-MX" sz="2400" dirty="0" smtClean="0"/>
              <a:t>Nivel fónico: se conserva la F- y permanecen sonidos consonánticos que luego desaparecieron como los que representaban las grafías ç/z, x/g, -s-/-</a:t>
            </a:r>
            <a:r>
              <a:rPr lang="es-MX" sz="2400" dirty="0" err="1" smtClean="0"/>
              <a:t>ss</a:t>
            </a:r>
            <a:r>
              <a:rPr lang="es-MX" sz="2400" dirty="0" smtClean="0"/>
              <a:t>-, v/b </a:t>
            </a:r>
          </a:p>
          <a:p>
            <a:r>
              <a:rPr lang="es-MX" sz="2400" dirty="0" smtClean="0"/>
              <a:t>Nivel morfosintáctico: destaca el predominio del futuro compuesto </a:t>
            </a:r>
            <a:r>
              <a:rPr lang="es-MX" sz="2400" i="1" dirty="0" smtClean="0"/>
              <a:t>escribir lo he (&gt;escribiré), así como las formas so y </a:t>
            </a:r>
            <a:r>
              <a:rPr lang="es-MX" sz="2400" i="1" dirty="0" err="1" smtClean="0"/>
              <a:t>estó</a:t>
            </a:r>
            <a:r>
              <a:rPr lang="es-MX" sz="2400" i="1" dirty="0" smtClean="0"/>
              <a:t> (&gt;soy, estoy) o </a:t>
            </a:r>
            <a:r>
              <a:rPr lang="es-MX" sz="2400" i="1" dirty="0" err="1" smtClean="0"/>
              <a:t>gelo</a:t>
            </a:r>
            <a:r>
              <a:rPr lang="es-MX" sz="2400" i="1" dirty="0" smtClean="0"/>
              <a:t> (&gt;se lo). </a:t>
            </a:r>
          </a:p>
          <a:p>
            <a:r>
              <a:rPr lang="es-MX" sz="2400" dirty="0" smtClean="0"/>
              <a:t>Nivel léxico: en los primeros siglos se nota una fuerte introducción de galicismos traídos por los peregrinos franceses que recorrían el Camino de Santiago (</a:t>
            </a:r>
            <a:r>
              <a:rPr lang="es-MX" sz="2400" i="1" dirty="0" smtClean="0"/>
              <a:t>doncella, linaje, hostal, peaje). Más tarde, debido a la imitación de la vida señorial francesa, </a:t>
            </a:r>
            <a:r>
              <a:rPr lang="es-MX" sz="2400" i="1" dirty="0" smtClean="0"/>
              <a:t>se </a:t>
            </a:r>
            <a:r>
              <a:rPr lang="es-MX" sz="2400" dirty="0" smtClean="0"/>
              <a:t>importan términos como </a:t>
            </a:r>
            <a:r>
              <a:rPr lang="es-MX" sz="2400" i="1" dirty="0" smtClean="0"/>
              <a:t>corcel, dama, paje, galán. En el siglo XV, por influencia de los humanistas, se incorporan italianismos: piloto, escaramuza, florín, belleza, novela, soneto. Además el castellano sigue recibiendo arabismos y cultismos. </a:t>
            </a:r>
            <a:r>
              <a:rPr lang="es-MX" sz="2400" i="1" dirty="0" smtClean="0"/>
              <a:t> </a:t>
            </a:r>
            <a:endParaRPr lang="es-MX" sz="2400" dirty="0"/>
          </a:p>
        </p:txBody>
      </p:sp>
      <p:pic>
        <p:nvPicPr>
          <p:cNvPr id="16386" name="Picture 2" descr="http://html.rincondelvago.com/000683460.jpg"/>
          <p:cNvPicPr>
            <a:picLocks noChangeAspect="1" noChangeArrowheads="1"/>
          </p:cNvPicPr>
          <p:nvPr/>
        </p:nvPicPr>
        <p:blipFill>
          <a:blip r:embed="rId3" cstate="print"/>
          <a:srcRect l="18000" t="12000" r="16001" b="14001"/>
          <a:stretch>
            <a:fillRect/>
          </a:stretch>
        </p:blipFill>
        <p:spPr bwMode="auto">
          <a:xfrm>
            <a:off x="395536" y="692696"/>
            <a:ext cx="864096" cy="968835"/>
          </a:xfrm>
          <a:prstGeom prst="rect">
            <a:avLst/>
          </a:prstGeom>
          <a:noFill/>
        </p:spPr>
      </p:pic>
      <p:sp>
        <p:nvSpPr>
          <p:cNvPr id="16388" name="AutoShape 4" descr="data:image/jpg;base64,/9j/4AAQSkZJRgABAQAAAQABAAD/2wBDAAkGBwgHBgkIBwgKCgkLDRYPDQwMDRsUFRAWIB0iIiAdHx8kKDQsJCYxJx8fLT0tMTU3Ojo6Iys/RD84QzQ5Ojf/2wBDAQoKCg0MDRoPDxo3JR8lNzc3Nzc3Nzc3Nzc3Nzc3Nzc3Nzc3Nzc3Nzc3Nzc3Nzc3Nzc3Nzc3Nzc3Nzc3Nzc3Nzf/wAARCAB8ANIDASIAAhEBAxEB/8QAHAAAAQUBAQEAAAAAAAAAAAAABAIDBQYHAAEI/8QATBAAAgEDAwEFAgkHBwoHAAAAAQIDAAQRBRIhMQYTIkFRYYEHFDJxcpGhscEVIzVCk7LRUlNigpLC8CQlMzRUVYOis+EWQ0RjhKPx/8QAGgEAAgMBAQAAAAAAAAAAAAAAAQIAAwQFBv/EACoRAAICAQMEAQQBBQAAAAAAAAABAgMRBBIhEzFBUTIFFCJCUjNhcYGh/9oADAMBAAIRAxEAPwA7u68MdF7PZXnd5rUbSLMh7zZtGd+PdnH30ncrADa3ixgcc5BP4U+lzZPIy7kDiQoC3G5gc8e802bqwQZ+MQqDlgc8f461Qq7l+xsc6Gl+DB87gGZAM4zz09KabxMPMHzHIouSW0RmzJGDGATz8kHp94+um5jAki72RZGGRk0XC7GMkU6c5cQFlGM+/wCzNMyR9aKaWA8CRDwT18sfwoeSeHaT3i445zx/jijsv9jbqPMWDSQHONw9/wA2aCnXZuyudpxR0kseW/OKdvXB6UPIVdiMhieT7auqjYn+b4Fm62vwWCPdlJI2nOcUO+D5Yo6WIc+RPnQ0iAVpTRE4juh6k2lakk5yYm8EqjzX/sef/wBq/wD5TiDxxtDKGZgh+SdhJAGcHzyOR/GszkWrx2Qe21DTUE0KNcWj7dxHOM5U/P7fUVXdGPyMetrraVjRKx6nE8kKNDIneqGDHGFBBYZweMgZqs3l6by8lm2NgttQccgdB1qw6zDb29k0yQoJQFjjbHK8Y492arSwxtnKA7uvHWq4be6PO6u2pzUGuD1LhcbgjkAZzx5AH19CKISfYNzxlcE+8DPTn2V7HCh4KKQfLHsx9wH1UVFbRZb82viOTx1NM3H0VwdH8RK3aoVDRS5LbSODt6cnnp4hRaTgQRzFSqsT8vGcYJ9fZS1s4JCDJErEHPI8+P4CjUt4mjEbRqUHRSOPT8aVtFmaeMIDgv45GiXupVMjlPGANpGOpz55FPSXccTyK8T4Tgv4cFsbsdc9DRMWn2ibdttGNh3Lx0PrTg0+3aWaR4ldpflFhnjAGPsoPaPmjPCeCNOpRiJpDBKQFzs2jeDlweM+Ww1xvASwMEnLFY8Yw/IGOT18QqRbTbMx92baLZnO3bx5/wAT9dd8Rt1YusKBjjLY5ODkfh9VHMQuVHpkPLfxAygxS+AjkAEEZIznPTg9a6Z1VlXBJcDb7akJdPtSWPxePLHLHHU0zPApkjf+bBCqMYBPGfq4oZRXPovGEwTuxXU/trqmTNgmtuK8Kg+lXns3BE+kxF4kJ3P1UH9Y1KfFoP5mP+wKpdnJ6V24ZkstgjuW72QBmJcDGG8W7B46Z9KQbCNQuJH8IUA5H6oIH7xrXfi0H8zH/YFZH8Jvai9g1uXRtLlFnDbInfvCoWR3YbsbsZUAFemCc9aPWYVe2BrpUKyiUSucAYzt4wVPpn9UV1zaJM5cuwBADBSMNg5Hl5ZpXY74QfiFwtl2kK3Vq/yLp1Uyw/S4yy+3qPaOmyC1tiP9XhI+gKPXZHe0zDZ9Oid9zyNwu3HHpt64z/3pma1DHeZ3LkYZvDnz8se2t4+J23+zw/sxXnxK1/2aD9mKnXYfuZHz9NaxlNpY+eOnqD+FDNbojZVyOAPL662ubtD2bt9Xm0y5WGG4jZEG6EEO7Y8K4BORuTPGPEPbU8LGzP8A6SD9kv8ACp9w2H7qR84SAeooaRa3XW7O2HaXTES2hCmyvWZRGMHAhxx85FYYRlFP9EfdVtdm4tqt3gci1K9jbv4praQscR3K92ef1uq/aMe+o2QUyHaGZJozh42DqfaORV+NywXzjvg4mhdp3xDbpn5Tk/UP+9QkflUp2imW4gsJk+TIhcfMQDUZHVEfieI1P9dphUQ6UbEKDi8qNhoMMAyIUZGKFioyPypS1DyilgUlacFQY8xSGFOnpSGqEB5FoSZaNkoSWoBoGxXUquoimn9mv0TF87fvGpSozs7+io/nb941CfCF2pfs/ZRQWIBv7oMI2bBEKjq5HmeRgeZ9gNZnyzuzeG2zu23bSDs/E9rZiO61VlykBbwxj+VIR0HoOp+bJGUxxW3aHUriXVNQng1W8l3YSNSkpOFAQdQQAuQScYJ6dAGLO7PKzSSOxd3c5Z2PUk+ZPrXJLFb3EF3NaxXS2z94YZUDLIMHKkH1BOD5HB8qeVWY9+TNDU4n/Yu2i9lNK1O5uNDtYzNaq6TX87vv244WNW8mOD9EFvMitcQBVAAwAMAULpSWq6dbmwhSG2aMNGiIFAUjI4HA60ZVMY7UapS3M6gdZkvYtNuX0yFZrtUPcxsQAze8j7x89HV5RYqMn1TTb6KM3D6dc2t0m64gleZDcXTptZxIEzknllG7jYoAWr32S1ZNT0iJleRmjJjLzSRs8u07TJ4CRgkHH8MU12xzBDp2oZ2x2t6pmb+TG6tGSfYC6n2YzVa/ImoaPqT33ZyS3RZNne2kg2A7WZiocAnaS7HB6HHOBtrkS1Veiv6VrxGSym/fktUHOOUWPWGUdptOzjP5PvVxnocwH7gawcjwL9EfdWiadb38Pwh2k2r3vxm+m0icSbcBUUY2DgAE57znHT5iTnx/0afRH3V3NHbG2G+DymXadNNpgcooaQUZJQkgroRNsWWMXsb9nNM3iRnjaWIqiFiAuOuOmAV+ukx3MGM9/HwAxy44B9frFMdn9Pj1DRr7vgHNrMZY1IyPEq5P/IfrpmTT98zSxykMcYG0YUblP93pWd7stHktfXXHUvdxkmIbmEyJGsqM7ruUKw5Hr/j2+lGxXduJO7M8W/IXaXAOTnjr7KhINOAuYpzMzFDkgqOT4vs8XSj1sI2dnLHLFm+SOpdW/uCleTPFQ8MlodRtNgZrmFMgHxyBSM9Op86kPjEUTxpJLGryHagZgC59APP3VXG0ZJbQ24uHUE5J2g5GwJj6uakLjTI7qa1kaV17hQpCkjeAQR0I8wPX7qXktSh7JV9RtIbRLqadUiddyFjgtxkAA9Tj0p2K/tXkEa3EYkO492zANhcgnHXAwajJ9LWezhthcFO7iMW/uw25SADweh4HNenRIHjdGlbDuzkhQCMq4xn/AIh+qoFKGOWSa39pIISl3bsJiREVlU7yOoHPPupK3trIheO6gdefEsgIGMZ8/LP21GNooaaOd7pu+Dl3kSNULZ28DHQeEcc+vXmh07PLFDIiX0gMgYM4jXoUCkc+xV5/wByHEPZJy6jZp3m65iUR/LYuoVeQME54PI4po3EcplVG3GNgre8BvuYULNpaZjeOYxyRFih7sMMli3IPX5RFeW1rHZRNHETtO3r14VV/u0ULLalwP5rqa311MVGr9nv0THn1b941jvb68N92y1Ji29ICltH7AigsP7bPWxdn/wBFR+m5v3jWD6uJl1/V47lCsq3827kEHLlhjB9GFUw+Z2NS+GBXMjRW7unyx046mnYoVvbuHT45VSW7kWBAW58bBQQPfn3UPfg/FJCvylww9xB/CrPpnZ3UoO0OhrMLcpLfxktHJnbszIeoHlGelPOxR4b7maqqU+UuxuNtEkEEcMQxHGoVR6AcCnKSuMYoHV9YsdHtxPfz7FY4VVUuzH2KASaoNxIV1Q2jdo9O1mV4rOWQSqu/u5YyhK/yhnqOnTpkZ6il6lrtpp2oWNhN3j3F7LsjWMA7Qf1m9B9vB44OBkmBOr6vpkfe2V0r3TFMS20Nu852sDw6opwCM9etZnZan2ntrOVYrHVfAMRQ3mlPLn82Tw6kHG/CjcTxyc9KvOuWLrrkclneS2hu4GM6okbBzGVCnxKcHDkcdQB6UhbK7UYbVLhiPMxQj7kqm/SVaiKVizgR2uD4Kb2fe+k7WQSX9vfrLMLhmnurUwrJtWZQFB6DZ3PhHnnzzmjEfm0+iPurXrq3kh17SZHuZpQUul2uEAB7rOcKo9DWRN/o0+iK2aWuNcdseyNmlk5ZbBZaFkoqShZa3RN0S1fBycyajGwypVDg/wBYUm+tWsb2WAg4U5U+qnpXfBx/rV/9BPvNWPtHpxurcTwgmaEdB+svmPdVEnibPO/WKt1ja7orcbdKKiao+NuByD81ExuffRaOLCRJRvRMclRkb0RHLSYL0yUSSnBJ7ajlkpxZc0Bshpk9tIaTihTLSTLUJkdkf20NK9Jkk9tDSSUcCtjm+uoffXURdxtHZ79FR/Sb941nuo6Ppsva3W5LiMSSG6Rkidjt5hiYnb55LEmtC7O86VH9Jv3jVJ+EG1eLtDFd20rW8jwwIZVUHb+dZCcEYPEmOfQelZv2PQyWWQmrdk7e7LNYutq7jDRlcxN7v1T83Hsozs7dG8tuzUsMizSi5CbskBnSKVT7sr9tTEQ8aD2jrVZ0lhpFraXceSlrFHqRTHQqHimT5yEYj+kTSXr4y9DVcZS8lm0XWtRgubFdX1RwWkC3lrc2gjeIyAhCGIHg37VBAxlsE+QR2z1CC07RG6u1Rks7SOJYZlZlmE7sHJA8gE25IIy2McjMj8InZ+47RaHG+klTcRgkRk7PjETAbo8+QOFODwSozjrWSS6lq0N/D+Ubq9klsmI+L3c0iFcqQQdpVlGMdDg4Gc1VZYocS7G3SaCzVpuprcvHn/RYO0+tJo3aCBtJgghntu5mnjRiIo5QpDDoP/L2qQAAR1wRV07HaXf6vbW+t6/NKkksgnW2TwrJg5jdwRkY42oCABycliazvsLo8Ws9rbeCWJBaqZLqWFc7doOQnJJxuZep6A+tb4o4oUNzTl48D/UaK9M40pfmlmT/AM+CD1sf540/1MU6j/6z+FeV2vnGraV7RPx6+Afwrq0o4lvcjNR/TGk//Ix+xasYJ8CfRFbNqf6X0j6dx/0HrGCfAv0RV1Pdm7RfFg8tCyURKaFkI9a1o6UUWn4P5RbteSno8tvCPYXYjNTNprWoQ6ct7dxB1kSPu++RYAXbnAKs2VxzkhaE+D6zSTSZpZUzuu1Zeccx4I+2rgYo2j7tkUx8eBgCOOnFZbeZM4urknczPNTuY5Ab61hjSF1VjF3oLKTGsmdoHC+LGfX56DhvnezilCBnkYoVLYGRnnOD6VpkVnbxPK6RIDL8vwg58IXHzYUcdKgdX7NAkz6YijByYPxX+FCMn2Zyb6Ir8ooqkepSMyARLuYgBS/XOzbk444fn5qftdUM4uQqKvdJuU5znr7B5iux3blHj2up6FcEEUtNikkKoJ68Dmn2sy9WHoXZ6r3949v3YGxCwkDZzggHj5z9lMrrcxckRxspVSEDg/Kz1OOD0yMcYp5CobcFUH1A5ri0ag+Ec+wc0NrH6sO+Dw6yQQrQJuBww74ZzuZfDkcjK8njFMjXsi3zGoMj7Xw/yPEACMgZ604XaRgQAuM84GfbzXiWi4AEa4HTjpR2siug/wBRo6z3iqIVQsY97fnBhfCxx09nT20g6m8hVY0QZI5DAnG4K2QOnXj2UZ8UUA+BeevApDWoBJCLk45x6VMAdi/iOb66mu6aup+DPufo3Xs0f80RfSf941AfCBbmfCxjMjWcoX6QKlf+bFTvZlv8yxEfyn/eNVfVr1tV1ySVJWFpZMbeIIcCV8/nGb1AYBQPVSax/sepl3YxDKs8Ec0fyZUDr8xGfxobsv2VW/8Aym0N1FHbSX8i3kJt9zP4t2AwYYBRwCCDjnHXFdo693psMflHuQfMGIA+oCrF2DQCfW5EGI2ukHsLiJNx+0A/NRsSaIm12LUBgdBWO9ttJOq/CVJaPdWlkstrExmldclRxgDPLHPCnHC58q2M1gOsXx1jVL6/lTvPjU5ESFATsB2Rrj1wF95oRoV2YvsXae+yie+t4ZfOx/Z3S9K7WE6Xd3Nw8Viwn3zBgpZ1C52gDJ2tx/RrQ16CsB0u9uey2qNeW1sba4tjsu7XYFMig5ZGA4JwMqR7CDg871azR3FtFPC4eORA6MP1gRkGpKnpYS7CW2Tslum8shO0DY1bSVP6wnH/ACZ/CvT1rztEMaro5/pzgfsj/CvfM1EY7fkRmqnbqGkMOnxmRT77eYfwrFCfAv0R9wratb4l0s+fx3Hu7qWsTUGQIg6kD7qvp7s26NqMG2NlGkbCAk0/HpXeDMj+5akbO2CgBRx99S1vZ5HSrnPBzL/ql1kmqeF/0H0u9u9LtFtrTYIlJbDJuJJOSc1JwdppkOLu2Vh5tGcH6jSJLLELsB4gpI+qoKPR53/ywhFlZFdPANxPdr1bkgZzxVTafgxp2NuTnyaBYX1tfx95aybsdVPDL84ooVlFs2rWF5G6vMsiksp7wYxlc7uTkfKGM+Y91z7NtqN3b6hcyu4E6/mSZFJSTDA45OMDZjIA4+SPOtryaq5Z4b5Jq+0y01Bf8pi3OOkg4Ye/+NV277KXEZJsp0mXqFfwt9fQ/ZT8Vt2iDWG95cI47w/GAdyb+d43nnb05f5waIht9clA7x5IHSAhc3CkNKIwAxxnILZPPszUUmgWaeufcrN1YX1mCbi1lRQcbiuV+umI0LHJqT15bqOW3juDMo2yERzyiRwhKYDODzyrHqeMc+VC26ZIq5SysnMsqULNqY5DBk9KNiteOlO20Q9KkYoRStl0YYRHfFeOlNSWvsqc7kY6U1LCMdKGR3Egfi9dUmbfmuo5E2IvdrfnTexct2jYkRZBGcZ/OFiqD+0RVdgjh06xSMyYht48NIx6hRksftJNPXVx3miaNp6sd0t1JcSKP5uMsf8AqGMfXQd/NZNc2tnqdxHb2Uzb7mWQEKI1IO0t0XecDnAxu86qXGWegl3YjQJ5rjT99zD3Uvfy7oz1UGRmA+fDCrT2CbaNYhxjbehx/XijP35qK1KM2vaTUox8mfurqMjoQy7Gx/Wjz/WqQ7HyxxaxqEBbDzwxTKMddpZG+rwfWKV8xFLZO5SJ3AyVUke4VinwdWkWrdpLEKyPBaR/GnCtnlcKg4/pMD/UraLxZJLWZYDtlaNgh9Djj7aqHYKxeG/1G5awltENta2472AxMzxq+/jHIG5RkcHHBOKkZuKaXkKZS9Ss5+1Hb27tDFPbpc3DwtK0ZUCCDwMVPQk849C4PQVstrBHbW0UECBIokCIo6KoGAPqqsHRmTtlBc95M9uO9uUQRAIkjIEbMmec5JC46sTnA4tWQBzx89CUnLCAQHabI1DQz63Uqn328p/ClUx2vuYY7vQQ00an8o4IZgODbzg/fSG1GwQ4a+tQfQzoPxqIotXILr52xafJjO2/hH9rcn96shgs3hCPnPhH3VqnaDUbCS3s447+0dzqFqVVZ0JP55QcDOT1qtSacvcjg52ira3jJmvlYobYvCfchtPCucA5PpVgtYht6VXLhWtJxKpxg8j1qw2c4Krg+VOzBVxwHiIY6UJdRDB4onvhjrQt1MMHmlLX2IO9jAzUl2NkO68gY+EbZPwP4VGX0g5oGAyNvRHZUfAcA43D20+Moo37ZpovM+uabbuVe6VmHUIC33V5Br+lysFW5VDno4K595FVOGxyvSvZbHC9KXai7r2+gjtYwfWFKsGXuVwQePOhLbyoOaIwsMdKItn6U+MIz7m5tsnbUDipKIVD20g4qShlHrSGiL4DccUzMOK87z201LLx1qDZEYFdQ5fk11QBKr2ZvtYsdL1LTb1YJ7ZJoRGzFQQ0mSc7WHl0Knyxg0ZZ9hbq4eQ63qTtHKndzRQSZMic+AvtUKvJztUE561XLbVdQtYFjtr2eKMZwiPgc805+XtX/wB5XX7Q1W4Ns9C6m2WXt0ItKn0m9WJxAFeyKxrnG4K0fU4ABQjkj5VV62ndtQTUYdQgttQh4gh79WVYzjckig4O7HOOmFwTihbjWNSuI2iuL6aWJuGSRtyn5waBmmZohEyxNGOimFCB9lTY0sMHRfs0vsz2qOs6hd6fNaxJPbRrIZLa476MhiRgnapVsj5JHTnJqwXECzwtEZJIw3VomKsOc8EVjNrq2o2kIitLyW3iHSOEhFHuFKbtDrX+9bz9qanSZOi/Zq0uiWkybHmv8f0dRuF+56F/8H9nj/pdLgnb+VcZlb63JNZZJ2j1wdNWvP2poeTtPrw6aveftTU6TD0JezYYuyvZ2LPd6Hpgz1/yVP4U8NB0UDA0nT8ey2T+FYg3artB/vm9H/FNG2vaHXHQFtYvjn/3jR6L9mbUvoR3S5NfbQ9HhzPHpdiksYLLItsgZT6g44rP5bpO5HP6oqFPaLWhuU6pdsPRpDQj3MpjGWowhg5d2pViTSO1SRXJA5zSrW72RqCfLFHdmLOC8kmmukEpQhVVuV588ete69pFraW4ubbehP6m7K/bz9tWcdjJh/Mb+P8AHWh573PnUV3jYBz1qwdndIttQRpboyNt52hsA/jUawCNjm8IhpDJMkkiKTGmNzDoMn1ovT4w2Mjyqza7BDD2emSGNY0RVZVUYAO4VXNNJzUTyhnVsksk/bQKVBxSp7ddnSl2pO2lzE7T81KXeCuajCATxUTE+xyPLNTWpE4NCWljDcaVqN0+4S25jKYPHOc5FPHsZrFzwewT486OhuQB1qBhY460UjsB1oNBjPgmvjQx1pmW5B86ju8akuxI60MDuYZ8YHrXVG7j611HAu8//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6392" name="Picture 8" descr="http://2.bp.blogspot.com/_PSats15nPCA/TPzJm5mcHHI/AAAAAAAAHuY/g0uTllCVlqU/s400/l3_p7_18.gif"/>
          <p:cNvPicPr>
            <a:picLocks noChangeAspect="1" noChangeArrowheads="1"/>
          </p:cNvPicPr>
          <p:nvPr/>
        </p:nvPicPr>
        <p:blipFill>
          <a:blip r:embed="rId4" cstate="print"/>
          <a:srcRect/>
          <a:stretch>
            <a:fillRect/>
          </a:stretch>
        </p:blipFill>
        <p:spPr bwMode="auto">
          <a:xfrm>
            <a:off x="251520" y="2132856"/>
            <a:ext cx="1222777" cy="1296144"/>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1268760"/>
            <a:ext cx="7272808" cy="4655368"/>
          </a:xfrm>
          <a:prstGeom prst="rect">
            <a:avLst/>
          </a:prstGeom>
        </p:spPr>
        <p:txBody>
          <a:bodyPr vert="horz" lIns="91440" tIns="45720" rIns="91440" bIns="45720" rtlCol="0">
            <a:normAutofit/>
          </a:bodyPr>
          <a:lstStyle/>
          <a:p>
            <a:pPr lvl="0" algn="just">
              <a:spcBef>
                <a:spcPct val="20000"/>
              </a:spcBef>
            </a:pPr>
            <a:endParaRPr lang="es-MX" sz="3200" dirty="0">
              <a:solidFill>
                <a:schemeClr val="tx1">
                  <a:tint val="75000"/>
                </a:schemeClr>
              </a:solidFill>
            </a:endParaRPr>
          </a:p>
        </p:txBody>
      </p:sp>
      <p:sp>
        <p:nvSpPr>
          <p:cNvPr id="7" name="1 Título"/>
          <p:cNvSpPr>
            <a:spLocks noGrp="1"/>
          </p:cNvSpPr>
          <p:nvPr>
            <p:ph type="ctrTitle"/>
          </p:nvPr>
        </p:nvSpPr>
        <p:spPr>
          <a:xfrm>
            <a:off x="0" y="0"/>
            <a:ext cx="9144000" cy="1052736"/>
          </a:xfrm>
        </p:spPr>
        <p:txBody>
          <a:bodyPr>
            <a:noAutofit/>
          </a:bodyPr>
          <a:lstStyle/>
          <a:p>
            <a:pPr algn="ctr"/>
            <a:r>
              <a:rPr lang="es-MX" sz="3200" dirty="0" smtClean="0"/>
              <a:t>EL ESPAÑOL CLASICO (SIGLOS XV-XVII)</a:t>
            </a:r>
            <a:endParaRPr lang="es-MX" sz="3200" dirty="0"/>
          </a:p>
        </p:txBody>
      </p:sp>
      <p:sp>
        <p:nvSpPr>
          <p:cNvPr id="8" name="7 Rectángulo"/>
          <p:cNvSpPr/>
          <p:nvPr/>
        </p:nvSpPr>
        <p:spPr>
          <a:xfrm>
            <a:off x="323528" y="1124744"/>
            <a:ext cx="8496944" cy="4031873"/>
          </a:xfrm>
          <a:prstGeom prst="rect">
            <a:avLst/>
          </a:prstGeom>
        </p:spPr>
        <p:txBody>
          <a:bodyPr wrap="square">
            <a:spAutoFit/>
          </a:bodyPr>
          <a:lstStyle/>
          <a:p>
            <a:pPr algn="just"/>
            <a:r>
              <a:rPr lang="es-MX" sz="3200" dirty="0" smtClean="0"/>
              <a:t>Desde el punto de vista lingüístico, tres notas caracterizan al español durante este período: expansión, consolidación y normalización. Durante los siglos XVI y XVII la lengua española alcanzó una enorme difusión tanto en Europa como en América debido a las conquistas militares y a la colonización del Imperio español bajo los reinados de los </a:t>
            </a:r>
            <a:r>
              <a:rPr lang="es-MX" sz="3200" dirty="0" err="1" smtClean="0"/>
              <a:t>Austrias</a:t>
            </a:r>
            <a:r>
              <a:rPr lang="es-MX" sz="3200" dirty="0" smtClean="0"/>
              <a:t>. </a:t>
            </a:r>
            <a:endParaRPr lang="es-MX" sz="3200" i="1" dirty="0" smtClean="0"/>
          </a:p>
        </p:txBody>
      </p:sp>
      <p:pic>
        <p:nvPicPr>
          <p:cNvPr id="10242" name="Picture 2" descr="http://blogs.universia.com.br/criaturaverbal/files/2008/05/mapaantigo1.JPG"/>
          <p:cNvPicPr>
            <a:picLocks noChangeAspect="1" noChangeArrowheads="1"/>
          </p:cNvPicPr>
          <p:nvPr/>
        </p:nvPicPr>
        <p:blipFill>
          <a:blip r:embed="rId3" cstate="print"/>
          <a:srcRect/>
          <a:stretch>
            <a:fillRect/>
          </a:stretch>
        </p:blipFill>
        <p:spPr bwMode="auto">
          <a:xfrm>
            <a:off x="0" y="1"/>
            <a:ext cx="9144000" cy="621506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1268760"/>
            <a:ext cx="7272808" cy="4655368"/>
          </a:xfrm>
          <a:prstGeom prst="rect">
            <a:avLst/>
          </a:prstGeom>
        </p:spPr>
        <p:txBody>
          <a:bodyPr vert="horz" lIns="91440" tIns="45720" rIns="91440" bIns="45720" rtlCol="0">
            <a:normAutofit/>
          </a:bodyPr>
          <a:lstStyle/>
          <a:p>
            <a:pPr lvl="0" algn="just">
              <a:spcBef>
                <a:spcPct val="20000"/>
              </a:spcBef>
            </a:pPr>
            <a:endParaRPr lang="es-MX" sz="3200" dirty="0">
              <a:solidFill>
                <a:schemeClr val="tx1">
                  <a:tint val="75000"/>
                </a:schemeClr>
              </a:solidFill>
            </a:endParaRPr>
          </a:p>
        </p:txBody>
      </p:sp>
      <p:sp>
        <p:nvSpPr>
          <p:cNvPr id="8" name="7 Rectángulo"/>
          <p:cNvSpPr/>
          <p:nvPr/>
        </p:nvSpPr>
        <p:spPr>
          <a:xfrm>
            <a:off x="899592" y="692696"/>
            <a:ext cx="7200800" cy="5262979"/>
          </a:xfrm>
          <a:prstGeom prst="rect">
            <a:avLst/>
          </a:prstGeom>
        </p:spPr>
        <p:txBody>
          <a:bodyPr wrap="square">
            <a:spAutoFit/>
          </a:bodyPr>
          <a:lstStyle/>
          <a:p>
            <a:pPr algn="just"/>
            <a:r>
              <a:rPr lang="es-MX" sz="2800" dirty="0" smtClean="0"/>
              <a:t>Por otro lado, el español consiguió una amplia homogenización y se convirtió en el idioma de comunicación peninsular además de desplazar al latín como lengua de cultura. Se trata de manifestaciones literarias en todos los géneros en el llamado Siglo de Oro español: poetas como Garcilaso, Fray Luis o San Juan de la Cruz; obras en prosa como el </a:t>
            </a:r>
            <a:r>
              <a:rPr lang="es-MX" sz="2800" i="1" dirty="0" smtClean="0"/>
              <a:t>Lazarillo o El Quijote; las comedias de Lope de Vega o Calderón de la Barca son solo las mejores muestras de una legión de escritores que utilizan el castellano como lengua literaria. </a:t>
            </a:r>
            <a:endParaRPr lang="es-MX" sz="2800" i="1" dirty="0" smtClean="0"/>
          </a:p>
        </p:txBody>
      </p:sp>
      <p:pic>
        <p:nvPicPr>
          <p:cNvPr id="8194" name="Picture 2" descr="http://www.iaeu.es/etextos/fotos/55-lazarillo.jpg"/>
          <p:cNvPicPr>
            <a:picLocks noChangeAspect="1" noChangeArrowheads="1"/>
          </p:cNvPicPr>
          <p:nvPr/>
        </p:nvPicPr>
        <p:blipFill>
          <a:blip r:embed="rId3" cstate="print"/>
          <a:srcRect/>
          <a:stretch>
            <a:fillRect/>
          </a:stretch>
        </p:blipFill>
        <p:spPr bwMode="auto">
          <a:xfrm rot="20817979">
            <a:off x="501331" y="437061"/>
            <a:ext cx="2488607" cy="2499667"/>
          </a:xfrm>
          <a:prstGeom prst="rect">
            <a:avLst/>
          </a:prstGeom>
          <a:noFill/>
        </p:spPr>
      </p:pic>
      <p:pic>
        <p:nvPicPr>
          <p:cNvPr id="8196" name="Picture 4" descr="http://escritores.files.wordpress.com/2007/06/crane.jpg"/>
          <p:cNvPicPr>
            <a:picLocks noChangeAspect="1" noChangeArrowheads="1"/>
          </p:cNvPicPr>
          <p:nvPr/>
        </p:nvPicPr>
        <p:blipFill>
          <a:blip r:embed="rId4" cstate="print"/>
          <a:srcRect/>
          <a:stretch>
            <a:fillRect/>
          </a:stretch>
        </p:blipFill>
        <p:spPr bwMode="auto">
          <a:xfrm>
            <a:off x="3779912" y="980728"/>
            <a:ext cx="3381375" cy="50673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1268760"/>
            <a:ext cx="7272808" cy="4655368"/>
          </a:xfrm>
          <a:prstGeom prst="rect">
            <a:avLst/>
          </a:prstGeom>
        </p:spPr>
        <p:txBody>
          <a:bodyPr vert="horz" lIns="91440" tIns="45720" rIns="91440" bIns="45720" rtlCol="0">
            <a:normAutofit/>
          </a:bodyPr>
          <a:lstStyle/>
          <a:p>
            <a:pPr lvl="0" algn="just">
              <a:spcBef>
                <a:spcPct val="20000"/>
              </a:spcBef>
            </a:pPr>
            <a:endParaRPr lang="es-MX" sz="3200" dirty="0">
              <a:solidFill>
                <a:schemeClr val="tx1">
                  <a:tint val="75000"/>
                </a:schemeClr>
              </a:solidFill>
            </a:endParaRPr>
          </a:p>
        </p:txBody>
      </p:sp>
      <p:sp>
        <p:nvSpPr>
          <p:cNvPr id="8" name="7 Rectángulo"/>
          <p:cNvSpPr/>
          <p:nvPr/>
        </p:nvSpPr>
        <p:spPr>
          <a:xfrm>
            <a:off x="899592" y="692696"/>
            <a:ext cx="7200800" cy="4893647"/>
          </a:xfrm>
          <a:prstGeom prst="rect">
            <a:avLst/>
          </a:prstGeom>
        </p:spPr>
        <p:txBody>
          <a:bodyPr wrap="square">
            <a:spAutoFit/>
          </a:bodyPr>
          <a:lstStyle/>
          <a:p>
            <a:r>
              <a:rPr lang="es-MX" sz="2600" dirty="0" smtClean="0"/>
              <a:t>Una de las ciudades que en esta época ganó prestigio por su buena pronunciación fue Toledo. Por otro lado, en este período se produce la diáspora de los judíos sefardíes que tuvieron que salir de España tras el edicto de los Reyes Católicos: los que se fueron se llevaron el idioma castellano, conocido </a:t>
            </a:r>
            <a:r>
              <a:rPr lang="es-MX" sz="2600" dirty="0" smtClean="0"/>
              <a:t>como </a:t>
            </a:r>
            <a:r>
              <a:rPr lang="es-MX" sz="2600" dirty="0" smtClean="0"/>
              <a:t>sefardí, que aún se conserva de forma testimonial. </a:t>
            </a:r>
          </a:p>
          <a:p>
            <a:r>
              <a:rPr lang="es-MX" sz="2600" dirty="0" smtClean="0"/>
              <a:t>Obras como la </a:t>
            </a:r>
            <a:r>
              <a:rPr lang="es-MX" sz="2600" i="1" dirty="0" smtClean="0"/>
              <a:t>Gramática de Nebrija o la producción de libros en serie gracias a la imprenta desempeñaron una función unificadora para el idioma español que va perdiendo mucho de su vacilación medieval. </a:t>
            </a:r>
            <a:endParaRPr lang="es-MX" sz="2600" i="1" dirty="0" smtClean="0"/>
          </a:p>
        </p:txBody>
      </p:sp>
      <p:pic>
        <p:nvPicPr>
          <p:cNvPr id="6146" name="Picture 2" descr="http://www.laguia2000.com/wp-content/uploads/2007/06/reyes-catolicos.jpg"/>
          <p:cNvPicPr>
            <a:picLocks noChangeAspect="1" noChangeArrowheads="1"/>
          </p:cNvPicPr>
          <p:nvPr/>
        </p:nvPicPr>
        <p:blipFill>
          <a:blip r:embed="rId3" cstate="print"/>
          <a:srcRect/>
          <a:stretch>
            <a:fillRect/>
          </a:stretch>
        </p:blipFill>
        <p:spPr bwMode="auto">
          <a:xfrm>
            <a:off x="7452320" y="2348880"/>
            <a:ext cx="1512168" cy="1512168"/>
          </a:xfrm>
          <a:prstGeom prst="rect">
            <a:avLst/>
          </a:prstGeom>
          <a:noFill/>
        </p:spPr>
      </p:pic>
      <p:pic>
        <p:nvPicPr>
          <p:cNvPr id="6148" name="Picture 4" descr="http://www.vallenajerilla.com/glosas/gramatica2p.JPG"/>
          <p:cNvPicPr>
            <a:picLocks noChangeAspect="1" noChangeArrowheads="1"/>
          </p:cNvPicPr>
          <p:nvPr/>
        </p:nvPicPr>
        <p:blipFill>
          <a:blip r:embed="rId4" cstate="print"/>
          <a:srcRect/>
          <a:stretch>
            <a:fillRect/>
          </a:stretch>
        </p:blipFill>
        <p:spPr bwMode="auto">
          <a:xfrm rot="20972260">
            <a:off x="2195736" y="332656"/>
            <a:ext cx="3888432" cy="601532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1268760"/>
            <a:ext cx="7272808" cy="4655368"/>
          </a:xfrm>
          <a:prstGeom prst="rect">
            <a:avLst/>
          </a:prstGeom>
        </p:spPr>
        <p:txBody>
          <a:bodyPr vert="horz" lIns="91440" tIns="45720" rIns="91440" bIns="45720" rtlCol="0">
            <a:normAutofit/>
          </a:bodyPr>
          <a:lstStyle/>
          <a:p>
            <a:pPr lvl="0" algn="just">
              <a:spcBef>
                <a:spcPct val="20000"/>
              </a:spcBef>
            </a:pPr>
            <a:endParaRPr lang="es-MX" sz="3200" dirty="0">
              <a:solidFill>
                <a:schemeClr val="tx1">
                  <a:tint val="75000"/>
                </a:schemeClr>
              </a:solidFill>
            </a:endParaRPr>
          </a:p>
        </p:txBody>
      </p:sp>
      <p:sp>
        <p:nvSpPr>
          <p:cNvPr id="8" name="7 Rectángulo"/>
          <p:cNvSpPr/>
          <p:nvPr/>
        </p:nvSpPr>
        <p:spPr>
          <a:xfrm>
            <a:off x="251520" y="620688"/>
            <a:ext cx="7200800" cy="4832092"/>
          </a:xfrm>
          <a:prstGeom prst="rect">
            <a:avLst/>
          </a:prstGeom>
        </p:spPr>
        <p:txBody>
          <a:bodyPr wrap="square">
            <a:spAutoFit/>
          </a:bodyPr>
          <a:lstStyle/>
          <a:p>
            <a:r>
              <a:rPr lang="es-MX" sz="2800" dirty="0" smtClean="0"/>
              <a:t>Los rasgos lingüísticos más destacados son los siguientes: </a:t>
            </a:r>
          </a:p>
          <a:p>
            <a:r>
              <a:rPr lang="es-MX" sz="2800" dirty="0" smtClean="0"/>
              <a:t>-Aspiración y pérdida de la F-: FIERRO &gt; hierro&gt;</a:t>
            </a:r>
            <a:r>
              <a:rPr lang="es-MX" sz="2800" dirty="0" err="1" smtClean="0"/>
              <a:t>Øierro</a:t>
            </a:r>
            <a:r>
              <a:rPr lang="es-MX" sz="2800" dirty="0" smtClean="0"/>
              <a:t>. </a:t>
            </a:r>
          </a:p>
          <a:p>
            <a:r>
              <a:rPr lang="es-MX" sz="2800" dirty="0" smtClean="0"/>
              <a:t>-Simplificación de sonidos: b/v &gt; /b/; s/</a:t>
            </a:r>
            <a:r>
              <a:rPr lang="es-MX" sz="2800" dirty="0" err="1" smtClean="0"/>
              <a:t>ss</a:t>
            </a:r>
            <a:r>
              <a:rPr lang="es-MX" sz="2800" dirty="0" smtClean="0"/>
              <a:t> &gt; /s/; grafía “x”. </a:t>
            </a:r>
          </a:p>
          <a:p>
            <a:r>
              <a:rPr lang="es-MX" sz="2800" dirty="0" smtClean="0"/>
              <a:t>-Desaparición del verbo “haber” con el significado de „tener‟. </a:t>
            </a:r>
          </a:p>
          <a:p>
            <a:r>
              <a:rPr lang="es-MX" sz="2800" dirty="0" smtClean="0"/>
              <a:t>-Incorporación de cultismos, italianismos e indigenismos americanos, (</a:t>
            </a:r>
            <a:r>
              <a:rPr lang="es-MX" sz="2800" i="1" dirty="0" smtClean="0"/>
              <a:t>tomate, canoa, tabaco, patata, huracán, etc.) </a:t>
            </a:r>
            <a:endParaRPr lang="es-MX" sz="2600" dirty="0" smtClean="0"/>
          </a:p>
        </p:txBody>
      </p:sp>
      <p:pic>
        <p:nvPicPr>
          <p:cNvPr id="4098" name="Picture 2" descr="http://paideiablog.files.wordpress.com/2010/02/comunicacion-virtual.jpg"/>
          <p:cNvPicPr>
            <a:picLocks noChangeAspect="1" noChangeArrowheads="1"/>
          </p:cNvPicPr>
          <p:nvPr/>
        </p:nvPicPr>
        <p:blipFill>
          <a:blip r:embed="rId3" cstate="print"/>
          <a:srcRect/>
          <a:stretch>
            <a:fillRect/>
          </a:stretch>
        </p:blipFill>
        <p:spPr bwMode="auto">
          <a:xfrm rot="838382">
            <a:off x="6729140" y="2364175"/>
            <a:ext cx="2183541" cy="2183541"/>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1268760"/>
            <a:ext cx="7272808" cy="4655368"/>
          </a:xfrm>
          <a:prstGeom prst="rect">
            <a:avLst/>
          </a:prstGeom>
        </p:spPr>
        <p:txBody>
          <a:bodyPr vert="horz" lIns="91440" tIns="45720" rIns="91440" bIns="45720" rtlCol="0">
            <a:normAutofit/>
          </a:bodyPr>
          <a:lstStyle/>
          <a:p>
            <a:pPr lvl="0" algn="just">
              <a:spcBef>
                <a:spcPct val="20000"/>
              </a:spcBef>
            </a:pPr>
            <a:endParaRPr lang="es-MX" sz="3200" dirty="0">
              <a:solidFill>
                <a:schemeClr val="tx1">
                  <a:tint val="75000"/>
                </a:schemeClr>
              </a:solidFill>
            </a:endParaRPr>
          </a:p>
        </p:txBody>
      </p:sp>
      <p:sp>
        <p:nvSpPr>
          <p:cNvPr id="8" name="7 Rectángulo"/>
          <p:cNvSpPr/>
          <p:nvPr/>
        </p:nvSpPr>
        <p:spPr>
          <a:xfrm>
            <a:off x="899592" y="692696"/>
            <a:ext cx="7200800" cy="2062103"/>
          </a:xfrm>
          <a:prstGeom prst="rect">
            <a:avLst/>
          </a:prstGeom>
        </p:spPr>
        <p:txBody>
          <a:bodyPr wrap="square">
            <a:spAutoFit/>
          </a:bodyPr>
          <a:lstStyle/>
          <a:p>
            <a:r>
              <a:rPr lang="es-MX" sz="5400" dirty="0" smtClean="0">
                <a:latin typeface="Edwardian Script ITC" pitchFamily="66" charset="0"/>
              </a:rPr>
              <a:t>La literatura es un ir y venir entre la memoria y la historia</a:t>
            </a:r>
            <a:r>
              <a:rPr lang="es-MX" sz="5400" dirty="0" smtClean="0">
                <a:latin typeface="Edwardian Script ITC" pitchFamily="66" charset="0"/>
              </a:rPr>
              <a:t>.</a:t>
            </a:r>
          </a:p>
          <a:p>
            <a:pPr algn="r"/>
            <a:r>
              <a:rPr lang="es-MX" sz="2000" dirty="0" smtClean="0">
                <a:latin typeface="Century Gothic" pitchFamily="34" charset="0"/>
              </a:rPr>
              <a:t>Francisco Rico.</a:t>
            </a:r>
            <a:endParaRPr lang="es-MX" sz="2000" dirty="0" smtClean="0">
              <a:latin typeface="Century Gothic" pitchFamily="34" charset="0"/>
            </a:endParaRPr>
          </a:p>
        </p:txBody>
      </p:sp>
      <p:pic>
        <p:nvPicPr>
          <p:cNvPr id="2050" name="Picture 2" descr="http://agridulce.com.mx/blog/wp-content/uploads/2009/08/libros1-287x300.gif"/>
          <p:cNvPicPr>
            <a:picLocks noChangeAspect="1" noChangeArrowheads="1"/>
          </p:cNvPicPr>
          <p:nvPr/>
        </p:nvPicPr>
        <p:blipFill>
          <a:blip r:embed="rId3" cstate="print"/>
          <a:srcRect/>
          <a:stretch>
            <a:fillRect/>
          </a:stretch>
        </p:blipFill>
        <p:spPr bwMode="auto">
          <a:xfrm rot="20968937">
            <a:off x="993414" y="2718393"/>
            <a:ext cx="2733675" cy="2857500"/>
          </a:xfrm>
          <a:prstGeom prst="rect">
            <a:avLst/>
          </a:prstGeom>
          <a:noFill/>
        </p:spPr>
      </p:pic>
      <p:sp>
        <p:nvSpPr>
          <p:cNvPr id="7" name="6 Rectángulo"/>
          <p:cNvSpPr/>
          <p:nvPr/>
        </p:nvSpPr>
        <p:spPr>
          <a:xfrm>
            <a:off x="4139952" y="3284984"/>
            <a:ext cx="4680520" cy="1415772"/>
          </a:xfrm>
          <a:prstGeom prst="rect">
            <a:avLst/>
          </a:prstGeom>
        </p:spPr>
        <p:txBody>
          <a:bodyPr wrap="square">
            <a:spAutoFit/>
          </a:bodyPr>
          <a:lstStyle/>
          <a:p>
            <a:pPr algn="r"/>
            <a:r>
              <a:rPr lang="es-MX" sz="6600" dirty="0" smtClean="0">
                <a:latin typeface="Bodoni MT Black" pitchFamily="18" charset="0"/>
              </a:rPr>
              <a:t>GRACIAS</a:t>
            </a:r>
          </a:p>
          <a:p>
            <a:pPr algn="r"/>
            <a:r>
              <a:rPr lang="es-MX" sz="2000" dirty="0" smtClean="0">
                <a:latin typeface="Arial Rounded MT Bold" pitchFamily="34" charset="0"/>
              </a:rPr>
              <a:t>Lupita Soriano </a:t>
            </a:r>
            <a:r>
              <a:rPr lang="es-MX" sz="2000" dirty="0" err="1" smtClean="0">
                <a:latin typeface="Arial Rounded MT Bold" pitchFamily="34" charset="0"/>
              </a:rPr>
              <a:t>Santoyo</a:t>
            </a:r>
            <a:r>
              <a:rPr lang="es-MX" sz="2000" dirty="0" smtClean="0">
                <a:latin typeface="Century Gothic" pitchFamily="34" charset="0"/>
              </a:rPr>
              <a:t>.</a:t>
            </a:r>
            <a:endParaRPr lang="es-MX" sz="2000" dirty="0" smtClean="0">
              <a:latin typeface="Century Gothic"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764704"/>
          </a:xfrm>
        </p:spPr>
        <p:txBody>
          <a:bodyPr/>
          <a:lstStyle/>
          <a:p>
            <a:r>
              <a:rPr lang="es-MX" dirty="0" smtClean="0"/>
              <a:t>DEL ESPAÑOL MEDIEVAL AL CLASICO</a:t>
            </a:r>
            <a:endParaRPr lang="es-MX" dirty="0"/>
          </a:p>
        </p:txBody>
      </p:sp>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827584" y="908720"/>
            <a:ext cx="7776864" cy="5015408"/>
          </a:xfrm>
          <a:prstGeom prst="rect">
            <a:avLst/>
          </a:prstGeom>
        </p:spPr>
        <p:txBody>
          <a:bodyPr vert="horz" lIns="91440" tIns="45720" rIns="91440" bIns="45720" rtlCol="0">
            <a:normAutofit/>
          </a:bodyPr>
          <a:lstStyle/>
          <a:p>
            <a:pPr lvl="0" algn="just">
              <a:spcBef>
                <a:spcPct val="20000"/>
              </a:spcBef>
            </a:pPr>
            <a:r>
              <a:rPr lang="es-MX" sz="3200" dirty="0">
                <a:solidFill>
                  <a:schemeClr val="tx1">
                    <a:tint val="75000"/>
                  </a:schemeClr>
                </a:solidFill>
              </a:rPr>
              <a:t>Poco a poco las </a:t>
            </a:r>
            <a:r>
              <a:rPr lang="es-MX" sz="3200" dirty="0" smtClean="0">
                <a:solidFill>
                  <a:schemeClr val="tx1">
                    <a:tint val="75000"/>
                  </a:schemeClr>
                </a:solidFill>
              </a:rPr>
              <a:t>distintas </a:t>
            </a:r>
            <a:r>
              <a:rPr lang="es-MX" sz="3200" dirty="0">
                <a:solidFill>
                  <a:schemeClr val="tx1">
                    <a:tint val="75000"/>
                  </a:schemeClr>
                </a:solidFill>
              </a:rPr>
              <a:t>variantes </a:t>
            </a:r>
            <a:r>
              <a:rPr lang="es-MX" sz="3200" dirty="0" smtClean="0">
                <a:solidFill>
                  <a:schemeClr val="tx1">
                    <a:tint val="75000"/>
                  </a:schemeClr>
                </a:solidFill>
              </a:rPr>
              <a:t>del </a:t>
            </a:r>
            <a:r>
              <a:rPr lang="es-MX" sz="3200" dirty="0">
                <a:solidFill>
                  <a:schemeClr val="tx1">
                    <a:tint val="75000"/>
                  </a:schemeClr>
                </a:solidFill>
              </a:rPr>
              <a:t>latín se van </a:t>
            </a:r>
            <a:r>
              <a:rPr lang="es-MX" sz="3200" dirty="0" smtClean="0">
                <a:solidFill>
                  <a:schemeClr val="tx1">
                    <a:tint val="75000"/>
                  </a:schemeClr>
                </a:solidFill>
              </a:rPr>
              <a:t>convirtiendo </a:t>
            </a:r>
            <a:r>
              <a:rPr lang="es-MX" sz="3200" dirty="0">
                <a:solidFill>
                  <a:schemeClr val="tx1">
                    <a:tint val="75000"/>
                  </a:schemeClr>
                </a:solidFill>
              </a:rPr>
              <a:t>en otra </a:t>
            </a:r>
            <a:r>
              <a:rPr lang="es-MX" sz="3200" dirty="0" smtClean="0">
                <a:solidFill>
                  <a:schemeClr val="tx1">
                    <a:tint val="75000"/>
                  </a:schemeClr>
                </a:solidFill>
              </a:rPr>
              <a:t>cosa </a:t>
            </a:r>
            <a:r>
              <a:rPr lang="es-MX" sz="3200" dirty="0">
                <a:solidFill>
                  <a:schemeClr val="tx1">
                    <a:tint val="75000"/>
                  </a:schemeClr>
                </a:solidFill>
              </a:rPr>
              <a:t>distinta: </a:t>
            </a:r>
          </a:p>
          <a:p>
            <a:pPr lvl="0" algn="just">
              <a:spcBef>
                <a:spcPct val="20000"/>
              </a:spcBef>
            </a:pPr>
            <a:r>
              <a:rPr lang="es-MX" sz="3200" dirty="0">
                <a:solidFill>
                  <a:schemeClr val="tx1">
                    <a:tint val="75000"/>
                  </a:schemeClr>
                </a:solidFill>
              </a:rPr>
              <a:t>dialectos del latín, </a:t>
            </a:r>
            <a:r>
              <a:rPr lang="es-MX" sz="3200" dirty="0" smtClean="0">
                <a:solidFill>
                  <a:schemeClr val="tx1">
                    <a:tint val="75000"/>
                  </a:schemeClr>
                </a:solidFill>
              </a:rPr>
              <a:t>que </a:t>
            </a:r>
            <a:r>
              <a:rPr lang="es-MX" sz="3200" dirty="0">
                <a:solidFill>
                  <a:schemeClr val="tx1">
                    <a:tint val="75000"/>
                  </a:schemeClr>
                </a:solidFill>
              </a:rPr>
              <a:t>de oeste a este </a:t>
            </a:r>
            <a:r>
              <a:rPr lang="es-MX" sz="3200" dirty="0" smtClean="0">
                <a:solidFill>
                  <a:schemeClr val="tx1">
                    <a:tint val="75000"/>
                  </a:schemeClr>
                </a:solidFill>
              </a:rPr>
              <a:t>son</a:t>
            </a:r>
            <a:r>
              <a:rPr lang="es-MX" sz="3200" dirty="0">
                <a:solidFill>
                  <a:schemeClr val="tx1">
                    <a:tint val="75000"/>
                  </a:schemeClr>
                </a:solidFill>
              </a:rPr>
              <a:t>: </a:t>
            </a:r>
            <a:endParaRPr lang="es-MX" sz="3200" dirty="0" smtClean="0">
              <a:solidFill>
                <a:schemeClr val="tx1">
                  <a:tint val="75000"/>
                </a:schemeClr>
              </a:solidFill>
            </a:endParaRPr>
          </a:p>
          <a:p>
            <a:pPr lvl="0" algn="just">
              <a:spcBef>
                <a:spcPct val="20000"/>
              </a:spcBef>
            </a:pPr>
            <a:r>
              <a:rPr lang="es-MX" sz="3200" dirty="0" smtClean="0">
                <a:solidFill>
                  <a:schemeClr val="tx1">
                    <a:tint val="75000"/>
                  </a:schemeClr>
                </a:solidFill>
              </a:rPr>
              <a:t>el </a:t>
            </a:r>
            <a:r>
              <a:rPr lang="es-MX" sz="3200" dirty="0">
                <a:solidFill>
                  <a:schemeClr val="tx1">
                    <a:tint val="75000"/>
                  </a:schemeClr>
                </a:solidFill>
              </a:rPr>
              <a:t>gallegoportugués, el  asturleonés,  el  castellano,  el  navarro-aragonés, el  catalán, además de las hablas </a:t>
            </a:r>
          </a:p>
          <a:p>
            <a:pPr lvl="0" algn="just">
              <a:spcBef>
                <a:spcPct val="20000"/>
              </a:spcBef>
            </a:pPr>
            <a:r>
              <a:rPr lang="es-MX" sz="3200" dirty="0">
                <a:solidFill>
                  <a:schemeClr val="tx1">
                    <a:tint val="75000"/>
                  </a:schemeClr>
                </a:solidFill>
              </a:rPr>
              <a:t>mozárabes (dialectos hablados en la zona de dominación árabe)</a:t>
            </a:r>
            <a:endParaRPr kumimoji="0" lang="es-MX"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8" name="Picture 2" descr="http://upload.wikimedia.org/wikipedia/commons/thumb/c/c4/Castellanodialectos.JPG/800px-Castellanodialectos.JPG"/>
          <p:cNvPicPr>
            <a:picLocks noChangeAspect="1" noChangeArrowheads="1"/>
          </p:cNvPicPr>
          <p:nvPr/>
        </p:nvPicPr>
        <p:blipFill>
          <a:blip r:embed="rId3" cstate="print"/>
          <a:srcRect/>
          <a:stretch>
            <a:fillRect/>
          </a:stretch>
        </p:blipFill>
        <p:spPr bwMode="auto">
          <a:xfrm>
            <a:off x="899592" y="980728"/>
            <a:ext cx="7620000" cy="48006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908720"/>
            <a:ext cx="7272808" cy="5015408"/>
          </a:xfrm>
          <a:prstGeom prst="rect">
            <a:avLst/>
          </a:prstGeom>
        </p:spPr>
        <p:txBody>
          <a:bodyPr vert="horz" lIns="91440" tIns="45720" rIns="91440" bIns="45720" rtlCol="0">
            <a:normAutofit fontScale="92500" lnSpcReduction="20000"/>
          </a:bodyPr>
          <a:lstStyle/>
          <a:p>
            <a:pPr lvl="0" algn="just">
              <a:spcBef>
                <a:spcPct val="20000"/>
              </a:spcBef>
            </a:pPr>
            <a:r>
              <a:rPr lang="es-MX" sz="3200" dirty="0">
                <a:solidFill>
                  <a:schemeClr val="tx1">
                    <a:tint val="75000"/>
                  </a:schemeClr>
                </a:solidFill>
              </a:rPr>
              <a:t>Todos estos </a:t>
            </a:r>
            <a:r>
              <a:rPr lang="es-MX" sz="3200" dirty="0" smtClean="0">
                <a:solidFill>
                  <a:schemeClr val="tx1">
                    <a:tint val="75000"/>
                  </a:schemeClr>
                </a:solidFill>
              </a:rPr>
              <a:t>dialectos </a:t>
            </a:r>
            <a:r>
              <a:rPr lang="es-MX" sz="3200" dirty="0">
                <a:solidFill>
                  <a:schemeClr val="tx1">
                    <a:tint val="75000"/>
                  </a:schemeClr>
                </a:solidFill>
              </a:rPr>
              <a:t>convivieron en situación de igualdad en la península durante un tiempo. </a:t>
            </a:r>
          </a:p>
          <a:p>
            <a:pPr lvl="0" algn="just">
              <a:spcBef>
                <a:spcPct val="20000"/>
              </a:spcBef>
            </a:pPr>
            <a:r>
              <a:rPr lang="es-MX" sz="3200" dirty="0">
                <a:solidFill>
                  <a:schemeClr val="tx1">
                    <a:tint val="75000"/>
                  </a:schemeClr>
                </a:solidFill>
              </a:rPr>
              <a:t>Sin embargo, por razones políticas y militares el reino de Castilla se impuso </a:t>
            </a:r>
            <a:r>
              <a:rPr lang="es-MX" sz="3200" dirty="0" smtClean="0">
                <a:solidFill>
                  <a:schemeClr val="tx1">
                    <a:tint val="75000"/>
                  </a:schemeClr>
                </a:solidFill>
              </a:rPr>
              <a:t>sobre otros </a:t>
            </a:r>
            <a:r>
              <a:rPr lang="es-MX" sz="3200" dirty="0">
                <a:solidFill>
                  <a:schemeClr val="tx1">
                    <a:tint val="75000"/>
                  </a:schemeClr>
                </a:solidFill>
              </a:rPr>
              <a:t>reinos cristianos y avanzó </a:t>
            </a:r>
            <a:r>
              <a:rPr lang="es-MX" sz="3200" dirty="0" smtClean="0">
                <a:solidFill>
                  <a:schemeClr val="tx1">
                    <a:tint val="75000"/>
                  </a:schemeClr>
                </a:solidFill>
              </a:rPr>
              <a:t>reconquistando </a:t>
            </a:r>
            <a:r>
              <a:rPr lang="es-MX" sz="3200" dirty="0">
                <a:solidFill>
                  <a:schemeClr val="tx1">
                    <a:tint val="75000"/>
                  </a:schemeClr>
                </a:solidFill>
              </a:rPr>
              <a:t>territorios árabes. </a:t>
            </a:r>
            <a:r>
              <a:rPr lang="es-MX" sz="3200" dirty="0" smtClean="0">
                <a:solidFill>
                  <a:schemeClr val="tx1">
                    <a:tint val="75000"/>
                  </a:schemeClr>
                </a:solidFill>
              </a:rPr>
              <a:t>Este dominio </a:t>
            </a:r>
            <a:r>
              <a:rPr lang="es-MX" sz="3200" dirty="0">
                <a:solidFill>
                  <a:schemeClr val="tx1">
                    <a:tint val="75000"/>
                  </a:schemeClr>
                </a:solidFill>
              </a:rPr>
              <a:t>militar se tradujo también en una expansión del </a:t>
            </a:r>
            <a:r>
              <a:rPr lang="es-MX" sz="3200" dirty="0" smtClean="0">
                <a:solidFill>
                  <a:schemeClr val="tx1">
                    <a:tint val="75000"/>
                  </a:schemeClr>
                </a:solidFill>
              </a:rPr>
              <a:t>castellano. </a:t>
            </a:r>
            <a:r>
              <a:rPr lang="es-MX" sz="3200" dirty="0">
                <a:solidFill>
                  <a:schemeClr val="tx1">
                    <a:tint val="75000"/>
                  </a:schemeClr>
                </a:solidFill>
              </a:rPr>
              <a:t>Poco a poco algunos de estos dialectos </a:t>
            </a:r>
            <a:r>
              <a:rPr lang="es-MX" sz="3200" dirty="0" smtClean="0">
                <a:solidFill>
                  <a:schemeClr val="tx1">
                    <a:tint val="75000"/>
                  </a:schemeClr>
                </a:solidFill>
              </a:rPr>
              <a:t>pasaron </a:t>
            </a:r>
            <a:r>
              <a:rPr lang="es-MX" sz="3200" dirty="0">
                <a:solidFill>
                  <a:schemeClr val="tx1">
                    <a:tint val="75000"/>
                  </a:schemeClr>
                </a:solidFill>
              </a:rPr>
              <a:t>a convertirse en lenguas, </a:t>
            </a:r>
            <a:r>
              <a:rPr lang="es-MX" sz="3200" dirty="0" smtClean="0">
                <a:solidFill>
                  <a:schemeClr val="tx1">
                    <a:tint val="75000"/>
                  </a:schemeClr>
                </a:solidFill>
              </a:rPr>
              <a:t>mientras </a:t>
            </a:r>
            <a:r>
              <a:rPr lang="es-MX" sz="3200" dirty="0">
                <a:solidFill>
                  <a:schemeClr val="tx1">
                    <a:tint val="75000"/>
                  </a:schemeClr>
                </a:solidFill>
              </a:rPr>
              <a:t>que otros </a:t>
            </a:r>
            <a:r>
              <a:rPr lang="es-MX" sz="3200" dirty="0" smtClean="0">
                <a:solidFill>
                  <a:schemeClr val="tx1">
                    <a:tint val="75000"/>
                  </a:schemeClr>
                </a:solidFill>
              </a:rPr>
              <a:t>permanecieron </a:t>
            </a:r>
            <a:r>
              <a:rPr lang="es-MX" sz="3200" dirty="0">
                <a:solidFill>
                  <a:schemeClr val="tx1">
                    <a:tint val="75000"/>
                  </a:schemeClr>
                </a:solidFill>
              </a:rPr>
              <a:t>como dialectos o incluso </a:t>
            </a:r>
            <a:r>
              <a:rPr lang="es-MX" sz="3200" dirty="0" smtClean="0">
                <a:solidFill>
                  <a:schemeClr val="tx1">
                    <a:tint val="75000"/>
                  </a:schemeClr>
                </a:solidFill>
              </a:rPr>
              <a:t>desaparecieron.</a:t>
            </a:r>
            <a:endParaRPr kumimoji="0" lang="es-MX"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48482" name="Picture 2" descr="http://www.kalipedia.com/kalipediamedia/lenguayliteratura/media/200704/17/lenguacastellana/20070417klplyllec_25.Ees.SCO.png"/>
          <p:cNvPicPr>
            <a:picLocks noChangeAspect="1" noChangeArrowheads="1"/>
          </p:cNvPicPr>
          <p:nvPr/>
        </p:nvPicPr>
        <p:blipFill>
          <a:blip r:embed="rId3" cstate="print"/>
          <a:srcRect/>
          <a:stretch>
            <a:fillRect/>
          </a:stretch>
        </p:blipFill>
        <p:spPr bwMode="auto">
          <a:xfrm>
            <a:off x="755576" y="445923"/>
            <a:ext cx="7416824" cy="612055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908720"/>
            <a:ext cx="7272808" cy="5015408"/>
          </a:xfrm>
          <a:prstGeom prst="rect">
            <a:avLst/>
          </a:prstGeom>
        </p:spPr>
        <p:txBody>
          <a:bodyPr vert="horz" lIns="91440" tIns="45720" rIns="91440" bIns="45720" rtlCol="0">
            <a:normAutofit fontScale="77500" lnSpcReduction="20000"/>
          </a:bodyPr>
          <a:lstStyle/>
          <a:p>
            <a:pPr lvl="0" algn="just">
              <a:spcBef>
                <a:spcPct val="20000"/>
              </a:spcBef>
            </a:pPr>
            <a:r>
              <a:rPr lang="es-MX" sz="3200" dirty="0">
                <a:solidFill>
                  <a:schemeClr val="tx1">
                    <a:tint val="75000"/>
                  </a:schemeClr>
                </a:solidFill>
              </a:rPr>
              <a:t>Desde dos o tres siglos atrás la lengua hablada en la Península Ibérica era ya algo que </a:t>
            </a:r>
            <a:r>
              <a:rPr lang="es-MX" sz="3200" dirty="0" smtClean="0">
                <a:solidFill>
                  <a:schemeClr val="tx1">
                    <a:tint val="75000"/>
                  </a:schemeClr>
                </a:solidFill>
              </a:rPr>
              <a:t>podemos </a:t>
            </a:r>
            <a:r>
              <a:rPr lang="es-MX" sz="3200" dirty="0">
                <a:solidFill>
                  <a:schemeClr val="tx1">
                    <a:tint val="75000"/>
                  </a:schemeClr>
                </a:solidFill>
              </a:rPr>
              <a:t>considerar </a:t>
            </a:r>
            <a:r>
              <a:rPr lang="es-MX" sz="3200" dirty="0" err="1">
                <a:solidFill>
                  <a:schemeClr val="tx1">
                    <a:tint val="75000"/>
                  </a:schemeClr>
                </a:solidFill>
              </a:rPr>
              <a:t>protocastellano</a:t>
            </a:r>
            <a:r>
              <a:rPr lang="es-MX" sz="3200" dirty="0">
                <a:solidFill>
                  <a:schemeClr val="tx1">
                    <a:tint val="75000"/>
                  </a:schemeClr>
                </a:solidFill>
              </a:rPr>
              <a:t>, sin embargo como no existen testimonios orales, </a:t>
            </a:r>
            <a:r>
              <a:rPr lang="es-MX" sz="3200" dirty="0" smtClean="0">
                <a:solidFill>
                  <a:schemeClr val="tx1">
                    <a:tint val="75000"/>
                  </a:schemeClr>
                </a:solidFill>
              </a:rPr>
              <a:t>hay </a:t>
            </a:r>
            <a:r>
              <a:rPr lang="es-MX" sz="3200" dirty="0">
                <a:solidFill>
                  <a:schemeClr val="tx1">
                    <a:tint val="75000"/>
                  </a:schemeClr>
                </a:solidFill>
              </a:rPr>
              <a:t>que basarse en los textos escritos. </a:t>
            </a:r>
          </a:p>
          <a:p>
            <a:pPr lvl="0" algn="just">
              <a:spcBef>
                <a:spcPct val="20000"/>
              </a:spcBef>
            </a:pPr>
            <a:r>
              <a:rPr lang="es-MX" sz="3200" dirty="0">
                <a:solidFill>
                  <a:schemeClr val="tx1">
                    <a:tint val="75000"/>
                  </a:schemeClr>
                </a:solidFill>
              </a:rPr>
              <a:t>Los primeros testimonios escritos de carácter no literario son las glosas </a:t>
            </a:r>
            <a:r>
              <a:rPr lang="es-MX" sz="3200" dirty="0" err="1" smtClean="0">
                <a:solidFill>
                  <a:schemeClr val="tx1">
                    <a:tint val="75000"/>
                  </a:schemeClr>
                </a:solidFill>
              </a:rPr>
              <a:t>emilianenses</a:t>
            </a:r>
            <a:r>
              <a:rPr lang="es-MX" sz="3200" dirty="0" smtClean="0">
                <a:solidFill>
                  <a:schemeClr val="tx1">
                    <a:tint val="75000"/>
                  </a:schemeClr>
                </a:solidFill>
              </a:rPr>
              <a:t> </a:t>
            </a:r>
            <a:r>
              <a:rPr lang="es-MX" sz="3200" dirty="0">
                <a:solidFill>
                  <a:schemeClr val="tx1">
                    <a:tint val="75000"/>
                  </a:schemeClr>
                </a:solidFill>
              </a:rPr>
              <a:t>(proceden del monasterio de </a:t>
            </a:r>
            <a:r>
              <a:rPr lang="es-MX" sz="3200" dirty="0" smtClean="0">
                <a:solidFill>
                  <a:schemeClr val="tx1">
                    <a:tint val="75000"/>
                  </a:schemeClr>
                </a:solidFill>
              </a:rPr>
              <a:t>San Millán</a:t>
            </a:r>
            <a:r>
              <a:rPr lang="es-MX" sz="3200" dirty="0">
                <a:solidFill>
                  <a:schemeClr val="tx1">
                    <a:tint val="75000"/>
                  </a:schemeClr>
                </a:solidFill>
              </a:rPr>
              <a:t>) y </a:t>
            </a:r>
            <a:r>
              <a:rPr lang="es-MX" sz="3200" dirty="0" err="1">
                <a:solidFill>
                  <a:schemeClr val="tx1">
                    <a:tint val="75000"/>
                  </a:schemeClr>
                </a:solidFill>
              </a:rPr>
              <a:t>silenses</a:t>
            </a:r>
            <a:r>
              <a:rPr lang="es-MX" sz="3200" dirty="0">
                <a:solidFill>
                  <a:schemeClr val="tx1">
                    <a:tint val="75000"/>
                  </a:schemeClr>
                </a:solidFill>
              </a:rPr>
              <a:t> (proceden de Silos), ambas </a:t>
            </a:r>
          </a:p>
          <a:p>
            <a:pPr lvl="0" algn="just">
              <a:spcBef>
                <a:spcPct val="20000"/>
              </a:spcBef>
            </a:pPr>
            <a:r>
              <a:rPr lang="es-MX" sz="3200" dirty="0">
                <a:solidFill>
                  <a:schemeClr val="tx1">
                    <a:tint val="75000"/>
                  </a:schemeClr>
                </a:solidFill>
              </a:rPr>
              <a:t>fechadas alrededor del siglo X. Se trata de </a:t>
            </a:r>
          </a:p>
          <a:p>
            <a:pPr lvl="0" algn="just">
              <a:spcBef>
                <a:spcPct val="20000"/>
              </a:spcBef>
            </a:pPr>
            <a:r>
              <a:rPr lang="es-MX" sz="3200" dirty="0">
                <a:solidFill>
                  <a:schemeClr val="tx1">
                    <a:tint val="75000"/>
                  </a:schemeClr>
                </a:solidFill>
              </a:rPr>
              <a:t>anotaciones aclaratorias en romance castellano (y </a:t>
            </a:r>
          </a:p>
          <a:p>
            <a:pPr lvl="0" algn="just">
              <a:spcBef>
                <a:spcPct val="20000"/>
              </a:spcBef>
            </a:pPr>
            <a:r>
              <a:rPr lang="es-MX" sz="3200" dirty="0">
                <a:solidFill>
                  <a:schemeClr val="tx1">
                    <a:tint val="75000"/>
                  </a:schemeClr>
                </a:solidFill>
              </a:rPr>
              <a:t>también en vasco) que aparecen en unos textos en </a:t>
            </a:r>
          </a:p>
          <a:p>
            <a:pPr lvl="0" algn="just">
              <a:spcBef>
                <a:spcPct val="20000"/>
              </a:spcBef>
            </a:pPr>
            <a:r>
              <a:rPr lang="es-MX" sz="3200" dirty="0">
                <a:solidFill>
                  <a:schemeClr val="tx1">
                    <a:tint val="75000"/>
                  </a:schemeClr>
                </a:solidFill>
              </a:rPr>
              <a:t>latín, lo que indica que el latín ya no era la lengua </a:t>
            </a:r>
          </a:p>
          <a:p>
            <a:pPr lvl="0" algn="just">
              <a:spcBef>
                <a:spcPct val="20000"/>
              </a:spcBef>
            </a:pPr>
            <a:r>
              <a:rPr lang="es-MX" sz="3200" dirty="0">
                <a:solidFill>
                  <a:schemeClr val="tx1">
                    <a:tint val="75000"/>
                  </a:schemeClr>
                </a:solidFill>
              </a:rPr>
              <a:t>de comunicación habitual.</a:t>
            </a:r>
            <a:endParaRPr kumimoji="0" lang="es-MX"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52578" name="Picture 2" descr="http://www.monasteriodeyuso.org/yuso/images/img.pluma01g.jpg"/>
          <p:cNvPicPr>
            <a:picLocks noChangeAspect="1" noChangeArrowheads="1"/>
          </p:cNvPicPr>
          <p:nvPr/>
        </p:nvPicPr>
        <p:blipFill>
          <a:blip r:embed="rId3" cstate="print"/>
          <a:srcRect/>
          <a:stretch>
            <a:fillRect/>
          </a:stretch>
        </p:blipFill>
        <p:spPr bwMode="auto">
          <a:xfrm rot="21033793">
            <a:off x="1037340" y="707609"/>
            <a:ext cx="4152339" cy="5536452"/>
          </a:xfrm>
          <a:prstGeom prst="rect">
            <a:avLst/>
          </a:prstGeom>
          <a:noFill/>
        </p:spPr>
      </p:pic>
      <p:pic>
        <p:nvPicPr>
          <p:cNvPr id="152584" name="Picture 8" descr="http://www.sewanee.edu/Spanish/santiago/glosas.jpg"/>
          <p:cNvPicPr>
            <a:picLocks noChangeAspect="1" noChangeArrowheads="1"/>
          </p:cNvPicPr>
          <p:nvPr/>
        </p:nvPicPr>
        <p:blipFill>
          <a:blip r:embed="rId4" cstate="print"/>
          <a:srcRect t="2330"/>
          <a:stretch>
            <a:fillRect/>
          </a:stretch>
        </p:blipFill>
        <p:spPr bwMode="auto">
          <a:xfrm rot="845690">
            <a:off x="4379735" y="790708"/>
            <a:ext cx="3838078" cy="54006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3573016"/>
            <a:ext cx="7272808" cy="2351112"/>
          </a:xfrm>
          <a:prstGeom prst="rect">
            <a:avLst/>
          </a:prstGeom>
        </p:spPr>
        <p:txBody>
          <a:bodyPr vert="horz" lIns="91440" tIns="45720" rIns="91440" bIns="45720" rtlCol="0">
            <a:normAutofit fontScale="77500" lnSpcReduction="20000"/>
          </a:bodyPr>
          <a:lstStyle/>
          <a:p>
            <a:pPr lvl="0" algn="just">
              <a:spcBef>
                <a:spcPct val="20000"/>
              </a:spcBef>
            </a:pPr>
            <a:r>
              <a:rPr lang="es-MX" sz="3200" dirty="0">
                <a:solidFill>
                  <a:schemeClr val="tx1">
                    <a:tint val="75000"/>
                  </a:schemeClr>
                </a:solidFill>
              </a:rPr>
              <a:t>Los primeros testimonios literarios son las </a:t>
            </a:r>
          </a:p>
          <a:p>
            <a:pPr lvl="0" algn="just">
              <a:spcBef>
                <a:spcPct val="20000"/>
              </a:spcBef>
            </a:pPr>
            <a:r>
              <a:rPr lang="es-MX" sz="3200" dirty="0">
                <a:solidFill>
                  <a:schemeClr val="tx1">
                    <a:tint val="75000"/>
                  </a:schemeClr>
                </a:solidFill>
              </a:rPr>
              <a:t>jarchas mozárabes, que eran versos de carácter </a:t>
            </a:r>
          </a:p>
          <a:p>
            <a:pPr lvl="0" algn="just">
              <a:spcBef>
                <a:spcPct val="20000"/>
              </a:spcBef>
            </a:pPr>
            <a:r>
              <a:rPr lang="es-MX" sz="3200" dirty="0">
                <a:solidFill>
                  <a:schemeClr val="tx1">
                    <a:tint val="75000"/>
                  </a:schemeClr>
                </a:solidFill>
              </a:rPr>
              <a:t>popular, escritos en lengua castellana hablada en </a:t>
            </a:r>
          </a:p>
          <a:p>
            <a:pPr lvl="0" algn="just">
              <a:spcBef>
                <a:spcPct val="20000"/>
              </a:spcBef>
            </a:pPr>
            <a:r>
              <a:rPr lang="es-MX" sz="3200" dirty="0">
                <a:solidFill>
                  <a:schemeClr val="tx1">
                    <a:tint val="75000"/>
                  </a:schemeClr>
                </a:solidFill>
              </a:rPr>
              <a:t>zona de dominación árabe y que remataban </a:t>
            </a:r>
          </a:p>
          <a:p>
            <a:pPr lvl="0" algn="just">
              <a:spcBef>
                <a:spcPct val="20000"/>
              </a:spcBef>
            </a:pPr>
            <a:r>
              <a:rPr lang="es-MX" sz="3200" dirty="0">
                <a:solidFill>
                  <a:schemeClr val="tx1">
                    <a:tint val="75000"/>
                  </a:schemeClr>
                </a:solidFill>
              </a:rPr>
              <a:t>estrofas cultas escritas en árabe o hebreo </a:t>
            </a:r>
          </a:p>
          <a:p>
            <a:pPr lvl="0" algn="just">
              <a:spcBef>
                <a:spcPct val="20000"/>
              </a:spcBef>
            </a:pPr>
            <a:r>
              <a:rPr lang="es-MX" sz="3200" dirty="0">
                <a:solidFill>
                  <a:schemeClr val="tx1">
                    <a:tint val="75000"/>
                  </a:schemeClr>
                </a:solidFill>
              </a:rPr>
              <a:t>(moaxajas); las jarchas se sitúan entre los siglos XI y XII.</a:t>
            </a:r>
            <a:endParaRPr kumimoji="0" lang="es-MX"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7" name="Picture 2" descr="http://upload.wikimedia.org/wikipedia/commons/thumb/f/f2/Juglar.jpg/250px-Juglar.jpg"/>
          <p:cNvPicPr>
            <a:picLocks noChangeAspect="1" noChangeArrowheads="1"/>
          </p:cNvPicPr>
          <p:nvPr/>
        </p:nvPicPr>
        <p:blipFill>
          <a:blip r:embed="rId3" cstate="print"/>
          <a:srcRect/>
          <a:stretch>
            <a:fillRect/>
          </a:stretch>
        </p:blipFill>
        <p:spPr bwMode="auto">
          <a:xfrm rot="20871102">
            <a:off x="977467" y="844797"/>
            <a:ext cx="2381250" cy="2362200"/>
          </a:xfrm>
          <a:prstGeom prst="rect">
            <a:avLst/>
          </a:prstGeom>
          <a:noFill/>
        </p:spPr>
      </p:pic>
      <p:pic>
        <p:nvPicPr>
          <p:cNvPr id="154626" name="Picture 2" descr="http://historiadelespanol-w10.wikispaces.com/file/view/jarchas1.gif"/>
          <p:cNvPicPr>
            <a:picLocks noChangeAspect="1" noChangeArrowheads="1"/>
          </p:cNvPicPr>
          <p:nvPr/>
        </p:nvPicPr>
        <p:blipFill>
          <a:blip r:embed="rId4" cstate="print"/>
          <a:srcRect/>
          <a:stretch>
            <a:fillRect/>
          </a:stretch>
        </p:blipFill>
        <p:spPr bwMode="auto">
          <a:xfrm rot="372642">
            <a:off x="3974978" y="604076"/>
            <a:ext cx="2486025" cy="2409826"/>
          </a:xfrm>
          <a:prstGeom prst="rect">
            <a:avLst/>
          </a:prstGeom>
          <a:noFill/>
        </p:spPr>
      </p:pic>
      <p:sp>
        <p:nvSpPr>
          <p:cNvPr id="8" name="7 Rectángulo redondeado"/>
          <p:cNvSpPr/>
          <p:nvPr/>
        </p:nvSpPr>
        <p:spPr>
          <a:xfrm>
            <a:off x="5724128" y="1268760"/>
            <a:ext cx="2880320"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Jarcha conocida como la número 1</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908720"/>
            <a:ext cx="7272808" cy="5015408"/>
          </a:xfrm>
          <a:prstGeom prst="rect">
            <a:avLst/>
          </a:prstGeom>
        </p:spPr>
        <p:txBody>
          <a:bodyPr vert="horz" lIns="91440" tIns="45720" rIns="91440" bIns="45720" rtlCol="0">
            <a:normAutofit fontScale="85000" lnSpcReduction="10000"/>
          </a:bodyPr>
          <a:lstStyle/>
          <a:p>
            <a:pPr lvl="0" algn="just">
              <a:spcBef>
                <a:spcPct val="20000"/>
              </a:spcBef>
            </a:pPr>
            <a:r>
              <a:rPr lang="es-MX" sz="3200" dirty="0">
                <a:solidFill>
                  <a:schemeClr val="tx1">
                    <a:tint val="75000"/>
                  </a:schemeClr>
                </a:solidFill>
              </a:rPr>
              <a:t>desde el siglo X, encontramos </a:t>
            </a:r>
            <a:r>
              <a:rPr lang="es-MX" sz="3200" dirty="0" smtClean="0">
                <a:solidFill>
                  <a:schemeClr val="tx1">
                    <a:tint val="75000"/>
                  </a:schemeClr>
                </a:solidFill>
              </a:rPr>
              <a:t>testimonios </a:t>
            </a:r>
            <a:r>
              <a:rPr lang="es-MX" sz="3200" dirty="0">
                <a:solidFill>
                  <a:schemeClr val="tx1">
                    <a:tint val="75000"/>
                  </a:schemeClr>
                </a:solidFill>
              </a:rPr>
              <a:t>escritos en la España cristiana a partir </a:t>
            </a:r>
            <a:r>
              <a:rPr lang="es-MX" sz="3200" dirty="0" smtClean="0">
                <a:solidFill>
                  <a:schemeClr val="tx1">
                    <a:tint val="75000"/>
                  </a:schemeClr>
                </a:solidFill>
              </a:rPr>
              <a:t>del </a:t>
            </a:r>
            <a:r>
              <a:rPr lang="es-MX" sz="3200" dirty="0">
                <a:solidFill>
                  <a:schemeClr val="tx1">
                    <a:tint val="75000"/>
                  </a:schemeClr>
                </a:solidFill>
              </a:rPr>
              <a:t>siglo XII con el Poema de </a:t>
            </a:r>
            <a:r>
              <a:rPr lang="es-MX" sz="3200" dirty="0" err="1">
                <a:solidFill>
                  <a:schemeClr val="tx1">
                    <a:tint val="75000"/>
                  </a:schemeClr>
                </a:solidFill>
              </a:rPr>
              <a:t>Mio</a:t>
            </a:r>
            <a:r>
              <a:rPr lang="es-MX" sz="3200" dirty="0">
                <a:solidFill>
                  <a:schemeClr val="tx1">
                    <a:tint val="75000"/>
                  </a:schemeClr>
                </a:solidFill>
              </a:rPr>
              <a:t> Cid, colecciones </a:t>
            </a:r>
            <a:r>
              <a:rPr lang="es-MX" sz="3200" dirty="0" smtClean="0">
                <a:solidFill>
                  <a:schemeClr val="tx1">
                    <a:tint val="75000"/>
                  </a:schemeClr>
                </a:solidFill>
              </a:rPr>
              <a:t>de </a:t>
            </a:r>
            <a:r>
              <a:rPr lang="es-MX" sz="3200" dirty="0">
                <a:solidFill>
                  <a:schemeClr val="tx1">
                    <a:tint val="75000"/>
                  </a:schemeClr>
                </a:solidFill>
              </a:rPr>
              <a:t>cuentos en prosa o el Auto de los Reyes Magos. </a:t>
            </a:r>
          </a:p>
          <a:p>
            <a:pPr lvl="0" algn="just">
              <a:spcBef>
                <a:spcPct val="20000"/>
              </a:spcBef>
            </a:pPr>
            <a:r>
              <a:rPr lang="es-MX" sz="3200" dirty="0">
                <a:solidFill>
                  <a:schemeClr val="tx1">
                    <a:tint val="75000"/>
                  </a:schemeClr>
                </a:solidFill>
              </a:rPr>
              <a:t>En el siglo XIII surge el llamado Mester de </a:t>
            </a:r>
            <a:r>
              <a:rPr lang="es-MX" sz="3200" dirty="0" smtClean="0">
                <a:solidFill>
                  <a:schemeClr val="tx1">
                    <a:tint val="75000"/>
                  </a:schemeClr>
                </a:solidFill>
              </a:rPr>
              <a:t>Clerecía </a:t>
            </a:r>
            <a:r>
              <a:rPr lang="es-MX" sz="3200" dirty="0">
                <a:solidFill>
                  <a:schemeClr val="tx1">
                    <a:tint val="75000"/>
                  </a:schemeClr>
                </a:solidFill>
              </a:rPr>
              <a:t>con las obras de Gonzalo de Berceo, </a:t>
            </a:r>
            <a:r>
              <a:rPr lang="es-MX" sz="3200" dirty="0" smtClean="0">
                <a:solidFill>
                  <a:schemeClr val="tx1">
                    <a:tint val="75000"/>
                  </a:schemeClr>
                </a:solidFill>
              </a:rPr>
              <a:t> aunque </a:t>
            </a:r>
            <a:r>
              <a:rPr lang="es-MX" sz="3200" dirty="0">
                <a:solidFill>
                  <a:schemeClr val="tx1">
                    <a:tint val="75000"/>
                  </a:schemeClr>
                </a:solidFill>
              </a:rPr>
              <a:t>desde el punto de vista lingüístico hay que </a:t>
            </a:r>
            <a:r>
              <a:rPr lang="es-MX" sz="3200" dirty="0" smtClean="0">
                <a:solidFill>
                  <a:schemeClr val="tx1">
                    <a:tint val="75000"/>
                  </a:schemeClr>
                </a:solidFill>
              </a:rPr>
              <a:t>destacar </a:t>
            </a:r>
            <a:r>
              <a:rPr lang="es-MX" sz="3200" dirty="0">
                <a:solidFill>
                  <a:schemeClr val="tx1">
                    <a:tint val="75000"/>
                  </a:schemeClr>
                </a:solidFill>
              </a:rPr>
              <a:t>la labor de la corte de Alfonso X. Tanto él </a:t>
            </a:r>
            <a:r>
              <a:rPr lang="es-MX" sz="3200" dirty="0" smtClean="0">
                <a:solidFill>
                  <a:schemeClr val="tx1">
                    <a:tint val="75000"/>
                  </a:schemeClr>
                </a:solidFill>
              </a:rPr>
              <a:t>como </a:t>
            </a:r>
            <a:r>
              <a:rPr lang="es-MX" sz="3200" dirty="0">
                <a:solidFill>
                  <a:schemeClr val="tx1">
                    <a:tint val="75000"/>
                  </a:schemeClr>
                </a:solidFill>
              </a:rPr>
              <a:t>sus colaboradores se esmeraron por </a:t>
            </a:r>
            <a:r>
              <a:rPr lang="es-MX" sz="3200" dirty="0" smtClean="0">
                <a:solidFill>
                  <a:schemeClr val="tx1">
                    <a:tint val="75000"/>
                  </a:schemeClr>
                </a:solidFill>
              </a:rPr>
              <a:t>favorecer</a:t>
            </a:r>
            <a:r>
              <a:rPr lang="es-MX" sz="3200" dirty="0">
                <a:solidFill>
                  <a:schemeClr val="tx1">
                    <a:tint val="75000"/>
                  </a:schemeClr>
                </a:solidFill>
              </a:rPr>
              <a:t>, mejorar y normalizar el castellano: se </a:t>
            </a:r>
            <a:r>
              <a:rPr lang="es-MX" sz="3200" dirty="0" smtClean="0">
                <a:solidFill>
                  <a:schemeClr val="tx1">
                    <a:tint val="75000"/>
                  </a:schemeClr>
                </a:solidFill>
              </a:rPr>
              <a:t>puede </a:t>
            </a:r>
            <a:r>
              <a:rPr lang="es-MX" sz="3200" dirty="0">
                <a:solidFill>
                  <a:schemeClr val="tx1">
                    <a:tint val="75000"/>
                  </a:schemeClr>
                </a:solidFill>
              </a:rPr>
              <a:t>decir que gracias al Rey Sabio la prosa </a:t>
            </a:r>
            <a:r>
              <a:rPr lang="es-MX" sz="3200" dirty="0" smtClean="0">
                <a:solidFill>
                  <a:schemeClr val="tx1">
                    <a:tint val="75000"/>
                  </a:schemeClr>
                </a:solidFill>
              </a:rPr>
              <a:t>castellana </a:t>
            </a:r>
            <a:r>
              <a:rPr lang="es-MX" sz="3200" dirty="0">
                <a:solidFill>
                  <a:schemeClr val="tx1">
                    <a:tint val="75000"/>
                  </a:schemeClr>
                </a:solidFill>
              </a:rPr>
              <a:t>adquirió los mecanismos morfosintácticos y léxicos necesarios para </a:t>
            </a:r>
            <a:r>
              <a:rPr lang="es-MX" sz="3200" dirty="0" smtClean="0">
                <a:solidFill>
                  <a:schemeClr val="tx1">
                    <a:tint val="75000"/>
                  </a:schemeClr>
                </a:solidFill>
              </a:rPr>
              <a:t>convertirse </a:t>
            </a:r>
            <a:r>
              <a:rPr lang="es-MX" sz="3200" dirty="0">
                <a:solidFill>
                  <a:schemeClr val="tx1">
                    <a:tint val="75000"/>
                  </a:schemeClr>
                </a:solidFill>
              </a:rPr>
              <a:t>en vehículo de ideas.</a:t>
            </a:r>
            <a:endParaRPr kumimoji="0" lang="es-MX"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56674" name="Picture 2" descr="http://3.bp.blogspot.com/_U6CO7IMpwi8/SPjrTc27Y8I/AAAAAAAAACA/B0vTmynhC64/s400/300px-Cantar_de_mio_Cid_f._1r_(rep).jpg"/>
          <p:cNvPicPr>
            <a:picLocks noChangeAspect="1" noChangeArrowheads="1"/>
          </p:cNvPicPr>
          <p:nvPr/>
        </p:nvPicPr>
        <p:blipFill>
          <a:blip r:embed="rId3" cstate="print"/>
          <a:srcRect/>
          <a:stretch>
            <a:fillRect/>
          </a:stretch>
        </p:blipFill>
        <p:spPr bwMode="auto">
          <a:xfrm rot="21012767">
            <a:off x="755576" y="764704"/>
            <a:ext cx="3960440" cy="5201379"/>
          </a:xfrm>
          <a:prstGeom prst="rect">
            <a:avLst/>
          </a:prstGeom>
          <a:noFill/>
        </p:spPr>
      </p:pic>
      <p:pic>
        <p:nvPicPr>
          <p:cNvPr id="156676" name="Picture 4" descr="http://angarmegia.com/MioCid.jpg"/>
          <p:cNvPicPr>
            <a:picLocks noChangeAspect="1" noChangeArrowheads="1"/>
          </p:cNvPicPr>
          <p:nvPr/>
        </p:nvPicPr>
        <p:blipFill>
          <a:blip r:embed="rId4" cstate="print"/>
          <a:srcRect/>
          <a:stretch>
            <a:fillRect/>
          </a:stretch>
        </p:blipFill>
        <p:spPr bwMode="auto">
          <a:xfrm>
            <a:off x="899592" y="404664"/>
            <a:ext cx="7488832" cy="528058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971600" y="908720"/>
            <a:ext cx="7272808" cy="5015408"/>
          </a:xfrm>
          <a:prstGeom prst="rect">
            <a:avLst/>
          </a:prstGeom>
        </p:spPr>
        <p:txBody>
          <a:bodyPr vert="horz" lIns="91440" tIns="45720" rIns="91440" bIns="45720" rtlCol="0">
            <a:normAutofit fontScale="92500"/>
          </a:bodyPr>
          <a:lstStyle/>
          <a:p>
            <a:pPr lvl="0" algn="just">
              <a:spcBef>
                <a:spcPct val="20000"/>
              </a:spcBef>
            </a:pPr>
            <a:r>
              <a:rPr lang="es-MX" sz="3200" dirty="0" smtClean="0">
                <a:solidFill>
                  <a:schemeClr val="tx1">
                    <a:tint val="75000"/>
                  </a:schemeClr>
                </a:solidFill>
              </a:rPr>
              <a:t>desde el siglo XIV, el castellano ha adquirido la madurez necesaria como poder servir también de vehículo literario con obras como el Libro de buen amor o El Conde Lucanor. </a:t>
            </a:r>
          </a:p>
          <a:p>
            <a:pPr lvl="0" algn="just">
              <a:spcBef>
                <a:spcPct val="20000"/>
              </a:spcBef>
            </a:pPr>
            <a:r>
              <a:rPr lang="es-MX" sz="3200" dirty="0" smtClean="0">
                <a:solidFill>
                  <a:schemeClr val="tx1">
                    <a:tint val="75000"/>
                  </a:schemeClr>
                </a:solidFill>
              </a:rPr>
              <a:t>El castellano de buena parte del siglo XV, denominado español preclásico (1474-1525), se enriquece con la labor de gramáticos como Nebrija y culmina con una de las obras cumbre de la literatura: la Celestina.</a:t>
            </a:r>
            <a:endParaRPr lang="es-MX" sz="3200" dirty="0">
              <a:solidFill>
                <a:schemeClr val="tx1">
                  <a:tint val="75000"/>
                </a:schemeClr>
              </a:solidFill>
            </a:endParaRPr>
          </a:p>
        </p:txBody>
      </p:sp>
      <p:pic>
        <p:nvPicPr>
          <p:cNvPr id="158722" name="Picture 2" descr="http://t0.gstatic.com/images?q=tbn:ANd9GcReBUYhbN9rsp1TshB5TuAe96vfRA-ApkzjANlPBUxUImMTdvMM4PX4Md39"/>
          <p:cNvPicPr>
            <a:picLocks noChangeAspect="1" noChangeArrowheads="1"/>
          </p:cNvPicPr>
          <p:nvPr/>
        </p:nvPicPr>
        <p:blipFill>
          <a:blip r:embed="rId3" cstate="print"/>
          <a:srcRect/>
          <a:stretch>
            <a:fillRect/>
          </a:stretch>
        </p:blipFill>
        <p:spPr bwMode="auto">
          <a:xfrm rot="20618212">
            <a:off x="755576" y="548680"/>
            <a:ext cx="1181100" cy="1819276"/>
          </a:xfrm>
          <a:prstGeom prst="rect">
            <a:avLst/>
          </a:prstGeom>
          <a:noFill/>
        </p:spPr>
      </p:pic>
      <p:pic>
        <p:nvPicPr>
          <p:cNvPr id="158724" name="Picture 4" descr="http://www.vootar.com/imgs/elementos/1254837759.jpg"/>
          <p:cNvPicPr>
            <a:picLocks noChangeAspect="1" noChangeArrowheads="1"/>
          </p:cNvPicPr>
          <p:nvPr/>
        </p:nvPicPr>
        <p:blipFill>
          <a:blip r:embed="rId4" cstate="print"/>
          <a:srcRect/>
          <a:stretch>
            <a:fillRect/>
          </a:stretch>
        </p:blipFill>
        <p:spPr bwMode="auto">
          <a:xfrm rot="1014513">
            <a:off x="7088556" y="366254"/>
            <a:ext cx="1546114" cy="2184856"/>
          </a:xfrm>
          <a:prstGeom prst="rect">
            <a:avLst/>
          </a:prstGeom>
          <a:noFill/>
        </p:spPr>
      </p:pic>
      <p:pic>
        <p:nvPicPr>
          <p:cNvPr id="158728" name="Picture 8" descr="http://upload.wikimedia.org/wikipedia/commons/thumb/6/6e/Celestina1.JPG/220px-Celestina1.JPG"/>
          <p:cNvPicPr>
            <a:picLocks noChangeAspect="1" noChangeArrowheads="1"/>
          </p:cNvPicPr>
          <p:nvPr/>
        </p:nvPicPr>
        <p:blipFill>
          <a:blip r:embed="rId5" cstate="print"/>
          <a:srcRect/>
          <a:stretch>
            <a:fillRect/>
          </a:stretch>
        </p:blipFill>
        <p:spPr bwMode="auto">
          <a:xfrm>
            <a:off x="2411760" y="260648"/>
            <a:ext cx="4248472" cy="633408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827584" y="908720"/>
            <a:ext cx="7776864" cy="5015408"/>
          </a:xfrm>
          <a:prstGeom prst="rect">
            <a:avLst/>
          </a:prstGeom>
        </p:spPr>
        <p:txBody>
          <a:bodyPr vert="horz" lIns="91440" tIns="45720" rIns="91440" bIns="45720" rtlCol="0">
            <a:normAutofit/>
          </a:bodyPr>
          <a:lstStyle/>
          <a:p>
            <a:pPr lvl="0" algn="just">
              <a:spcBef>
                <a:spcPct val="20000"/>
              </a:spcBef>
            </a:pPr>
            <a:r>
              <a:rPr lang="es-MX" sz="3200" dirty="0">
                <a:solidFill>
                  <a:schemeClr val="tx1">
                    <a:tint val="75000"/>
                  </a:schemeClr>
                </a:solidFill>
              </a:rPr>
              <a:t>Poco a poco las </a:t>
            </a:r>
            <a:r>
              <a:rPr lang="es-MX" sz="3200" dirty="0" smtClean="0">
                <a:solidFill>
                  <a:schemeClr val="tx1">
                    <a:tint val="75000"/>
                  </a:schemeClr>
                </a:solidFill>
              </a:rPr>
              <a:t>distintas </a:t>
            </a:r>
            <a:r>
              <a:rPr lang="es-MX" sz="3200" dirty="0">
                <a:solidFill>
                  <a:schemeClr val="tx1">
                    <a:tint val="75000"/>
                  </a:schemeClr>
                </a:solidFill>
              </a:rPr>
              <a:t>variantes </a:t>
            </a:r>
            <a:r>
              <a:rPr lang="es-MX" sz="3200" dirty="0" smtClean="0">
                <a:solidFill>
                  <a:schemeClr val="tx1">
                    <a:tint val="75000"/>
                  </a:schemeClr>
                </a:solidFill>
              </a:rPr>
              <a:t>del </a:t>
            </a:r>
            <a:r>
              <a:rPr lang="es-MX" sz="3200" dirty="0">
                <a:solidFill>
                  <a:schemeClr val="tx1">
                    <a:tint val="75000"/>
                  </a:schemeClr>
                </a:solidFill>
              </a:rPr>
              <a:t>latín se van </a:t>
            </a:r>
            <a:r>
              <a:rPr lang="es-MX" sz="3200" dirty="0" smtClean="0">
                <a:solidFill>
                  <a:schemeClr val="tx1">
                    <a:tint val="75000"/>
                  </a:schemeClr>
                </a:solidFill>
              </a:rPr>
              <a:t>convirtiendo </a:t>
            </a:r>
            <a:r>
              <a:rPr lang="es-MX" sz="3200" dirty="0">
                <a:solidFill>
                  <a:schemeClr val="tx1">
                    <a:tint val="75000"/>
                  </a:schemeClr>
                </a:solidFill>
              </a:rPr>
              <a:t>en otra </a:t>
            </a:r>
            <a:r>
              <a:rPr lang="es-MX" sz="3200" dirty="0" smtClean="0">
                <a:solidFill>
                  <a:schemeClr val="tx1">
                    <a:tint val="75000"/>
                  </a:schemeClr>
                </a:solidFill>
              </a:rPr>
              <a:t>cosa </a:t>
            </a:r>
            <a:r>
              <a:rPr lang="es-MX" sz="3200" dirty="0">
                <a:solidFill>
                  <a:schemeClr val="tx1">
                    <a:tint val="75000"/>
                  </a:schemeClr>
                </a:solidFill>
              </a:rPr>
              <a:t>distinta: </a:t>
            </a:r>
          </a:p>
          <a:p>
            <a:pPr lvl="0" algn="just">
              <a:spcBef>
                <a:spcPct val="20000"/>
              </a:spcBef>
            </a:pPr>
            <a:r>
              <a:rPr lang="es-MX" sz="3200" dirty="0">
                <a:solidFill>
                  <a:schemeClr val="tx1">
                    <a:tint val="75000"/>
                  </a:schemeClr>
                </a:solidFill>
              </a:rPr>
              <a:t>dialectos del latín, </a:t>
            </a:r>
            <a:r>
              <a:rPr lang="es-MX" sz="3200" dirty="0" smtClean="0">
                <a:solidFill>
                  <a:schemeClr val="tx1">
                    <a:tint val="75000"/>
                  </a:schemeClr>
                </a:solidFill>
              </a:rPr>
              <a:t>que </a:t>
            </a:r>
            <a:r>
              <a:rPr lang="es-MX" sz="3200" dirty="0">
                <a:solidFill>
                  <a:schemeClr val="tx1">
                    <a:tint val="75000"/>
                  </a:schemeClr>
                </a:solidFill>
              </a:rPr>
              <a:t>de oeste a este </a:t>
            </a:r>
            <a:r>
              <a:rPr lang="es-MX" sz="3200" dirty="0" smtClean="0">
                <a:solidFill>
                  <a:schemeClr val="tx1">
                    <a:tint val="75000"/>
                  </a:schemeClr>
                </a:solidFill>
              </a:rPr>
              <a:t>son</a:t>
            </a:r>
            <a:r>
              <a:rPr lang="es-MX" sz="3200" dirty="0">
                <a:solidFill>
                  <a:schemeClr val="tx1">
                    <a:tint val="75000"/>
                  </a:schemeClr>
                </a:solidFill>
              </a:rPr>
              <a:t>: </a:t>
            </a:r>
            <a:endParaRPr lang="es-MX" sz="3200" dirty="0" smtClean="0">
              <a:solidFill>
                <a:schemeClr val="tx1">
                  <a:tint val="75000"/>
                </a:schemeClr>
              </a:solidFill>
            </a:endParaRPr>
          </a:p>
          <a:p>
            <a:pPr lvl="0" algn="just">
              <a:spcBef>
                <a:spcPct val="20000"/>
              </a:spcBef>
            </a:pPr>
            <a:r>
              <a:rPr lang="es-MX" sz="3200" dirty="0" smtClean="0">
                <a:solidFill>
                  <a:schemeClr val="tx1">
                    <a:tint val="75000"/>
                  </a:schemeClr>
                </a:solidFill>
              </a:rPr>
              <a:t>el </a:t>
            </a:r>
            <a:r>
              <a:rPr lang="es-MX" sz="3200" dirty="0">
                <a:solidFill>
                  <a:schemeClr val="tx1">
                    <a:tint val="75000"/>
                  </a:schemeClr>
                </a:solidFill>
              </a:rPr>
              <a:t>gallegoportugués, el  asturleonés,  el  castellano,  el  navarro-aragonés, el  catalán, además de las hablas </a:t>
            </a:r>
          </a:p>
          <a:p>
            <a:pPr lvl="0" algn="just">
              <a:spcBef>
                <a:spcPct val="20000"/>
              </a:spcBef>
            </a:pPr>
            <a:r>
              <a:rPr lang="es-MX" sz="3200" dirty="0">
                <a:solidFill>
                  <a:schemeClr val="tx1">
                    <a:tint val="75000"/>
                  </a:schemeClr>
                </a:solidFill>
              </a:rPr>
              <a:t>mozárabes (dialectos hablados en la zona de dominación árabe)</a:t>
            </a:r>
            <a:endParaRPr kumimoji="0" lang="es-MX"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4338" name="Picture 2" descr="http://www.mvdaily.com/articles/2003/03/codax.jpg"/>
          <p:cNvPicPr>
            <a:picLocks noChangeAspect="1" noChangeArrowheads="1"/>
          </p:cNvPicPr>
          <p:nvPr/>
        </p:nvPicPr>
        <p:blipFill>
          <a:blip r:embed="rId3" cstate="print"/>
          <a:srcRect/>
          <a:stretch>
            <a:fillRect/>
          </a:stretch>
        </p:blipFill>
        <p:spPr bwMode="auto">
          <a:xfrm rot="21001589">
            <a:off x="372903" y="269619"/>
            <a:ext cx="3333750" cy="2524126"/>
          </a:xfrm>
          <a:prstGeom prst="rect">
            <a:avLst/>
          </a:prstGeom>
          <a:noFill/>
        </p:spPr>
      </p:pic>
      <p:pic>
        <p:nvPicPr>
          <p:cNvPr id="14340" name="Picture 4" descr="http://t1.gstatic.com/images?q=tbn:ANd9GcRcGSZoYvsuBYKUKsVe8Af1spD9r_aHHtHIp9_qr4_p-oRxwnYmk85e0CRy"/>
          <p:cNvPicPr>
            <a:picLocks noChangeAspect="1" noChangeArrowheads="1"/>
          </p:cNvPicPr>
          <p:nvPr/>
        </p:nvPicPr>
        <p:blipFill>
          <a:blip r:embed="rId4" cstate="print"/>
          <a:srcRect/>
          <a:stretch>
            <a:fillRect/>
          </a:stretch>
        </p:blipFill>
        <p:spPr bwMode="auto">
          <a:xfrm>
            <a:off x="6300192" y="4797152"/>
            <a:ext cx="2514600" cy="1819276"/>
          </a:xfrm>
          <a:prstGeom prst="rect">
            <a:avLst/>
          </a:prstGeom>
          <a:noFill/>
        </p:spPr>
      </p:pic>
      <p:pic>
        <p:nvPicPr>
          <p:cNvPr id="14342" name="Picture 6" descr="http://www.todohabitat.com/wp-content/uploads/396_1_el-caballero-zifar-primer-libro-de-caballer-iacute-a-escrito-en-castellano-min.jpg"/>
          <p:cNvPicPr>
            <a:picLocks noChangeAspect="1" noChangeArrowheads="1"/>
          </p:cNvPicPr>
          <p:nvPr/>
        </p:nvPicPr>
        <p:blipFill>
          <a:blip r:embed="rId5" cstate="print"/>
          <a:srcRect/>
          <a:stretch>
            <a:fillRect/>
          </a:stretch>
        </p:blipFill>
        <p:spPr bwMode="auto">
          <a:xfrm>
            <a:off x="0" y="2924944"/>
            <a:ext cx="1123950" cy="1905000"/>
          </a:xfrm>
          <a:prstGeom prst="rect">
            <a:avLst/>
          </a:prstGeom>
          <a:noFill/>
        </p:spPr>
      </p:pic>
      <p:pic>
        <p:nvPicPr>
          <p:cNvPr id="14344" name="Picture 8" descr="http://4.bp.blogspot.com/_WSbk5Ah9sb0/S4OfbbAt7nI/AAAAAAAAAB8/b92R63wwFMU/s400/silenses.jpg"/>
          <p:cNvPicPr>
            <a:picLocks noChangeAspect="1" noChangeArrowheads="1"/>
          </p:cNvPicPr>
          <p:nvPr/>
        </p:nvPicPr>
        <p:blipFill>
          <a:blip r:embed="rId6" cstate="print"/>
          <a:srcRect/>
          <a:stretch>
            <a:fillRect/>
          </a:stretch>
        </p:blipFill>
        <p:spPr bwMode="auto">
          <a:xfrm>
            <a:off x="4211960" y="3501008"/>
            <a:ext cx="1428750" cy="104775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772816"/>
          </a:xfrm>
        </p:spPr>
        <p:txBody>
          <a:bodyPr>
            <a:noAutofit/>
          </a:bodyPr>
          <a:lstStyle/>
          <a:p>
            <a:pPr algn="ctr"/>
            <a:r>
              <a:rPr lang="es-MX" sz="3200" b="1" dirty="0" smtClean="0"/>
              <a:t>Rasgos lingüísticos del castellano medieval: período de grandes vacilaciones gramaticales y ortográficas. </a:t>
            </a:r>
            <a:endParaRPr lang="es-MX" sz="3200" dirty="0"/>
          </a:p>
        </p:txBody>
      </p:sp>
      <p:sp>
        <p:nvSpPr>
          <p:cNvPr id="5" name="4 Subtítulo"/>
          <p:cNvSpPr>
            <a:spLocks noGrp="1"/>
          </p:cNvSpPr>
          <p:nvPr>
            <p:ph type="subTitle" idx="1"/>
          </p:nvPr>
        </p:nvSpPr>
        <p:spPr/>
        <p:txBody>
          <a:bodyPr/>
          <a:lstStyle/>
          <a:p>
            <a:r>
              <a:rPr lang="es-MX" dirty="0" smtClean="0"/>
              <a:t>HISTORIA DE LA LENGUA ESPAÑOLA.</a:t>
            </a:r>
            <a:endParaRPr lang="es-MX" dirty="0"/>
          </a:p>
        </p:txBody>
      </p:sp>
      <p:sp>
        <p:nvSpPr>
          <p:cNvPr id="6" name="2 Subtítulo"/>
          <p:cNvSpPr txBox="1">
            <a:spLocks/>
          </p:cNvSpPr>
          <p:nvPr/>
        </p:nvSpPr>
        <p:spPr>
          <a:xfrm>
            <a:off x="827584" y="1844824"/>
            <a:ext cx="7776864" cy="4079304"/>
          </a:xfrm>
          <a:prstGeom prst="rect">
            <a:avLst/>
          </a:prstGeom>
        </p:spPr>
        <p:txBody>
          <a:bodyPr vert="horz" lIns="91440" tIns="45720" rIns="91440" bIns="45720" rtlCol="0">
            <a:normAutofit lnSpcReduction="10000"/>
          </a:bodyPr>
          <a:lstStyle/>
          <a:p>
            <a:pPr lvl="0" algn="just">
              <a:spcBef>
                <a:spcPct val="20000"/>
              </a:spcBef>
            </a:pPr>
            <a:r>
              <a:rPr lang="es-MX" sz="3200" dirty="0" smtClean="0"/>
              <a:t>Estos testimonios </a:t>
            </a:r>
            <a:r>
              <a:rPr lang="es-MX" sz="3200" dirty="0" smtClean="0"/>
              <a:t>escritos muestran una constante evolución del romance castellano con el paso de los siglos de manera que no podemos afirmar que un determinado rasgo es genuinamente medieval sino que surge, se desarrolla e incluso desaparece durante el período que va del siglo X al XV. Es un período de grandes vacilaciones gramaticales y ortográficas. </a:t>
            </a:r>
            <a:endParaRPr kumimoji="0" lang="es-MX"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2290" name="Picture 2" descr="http://2.bp.blogspot.com/_dtp_bgxbkZw/TPP818pRYgI/AAAAAAAAAAw/g2_QJdwvmL0/s1600/libros%255B1%255D.jpg"/>
          <p:cNvPicPr>
            <a:picLocks noChangeAspect="1" noChangeArrowheads="1"/>
          </p:cNvPicPr>
          <p:nvPr/>
        </p:nvPicPr>
        <p:blipFill>
          <a:blip r:embed="rId3" cstate="print"/>
          <a:srcRect/>
          <a:stretch>
            <a:fillRect/>
          </a:stretch>
        </p:blipFill>
        <p:spPr bwMode="auto">
          <a:xfrm rot="20789972">
            <a:off x="2430390" y="1996610"/>
            <a:ext cx="4762500" cy="319087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195</TotalTime>
  <Words>1266</Words>
  <Application>Microsoft Office PowerPoint</Application>
  <PresentationFormat>Presentación en pantalla (4:3)</PresentationFormat>
  <Paragraphs>83</Paragraphs>
  <Slides>15</Slides>
  <Notes>15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Intermedio</vt:lpstr>
      <vt:lpstr>DEL ESPAÑOL MEDIEVAL AL CLASICO</vt:lpstr>
      <vt:lpstr>DEL ESPAÑOL MEDIEVAL AL CLASICO</vt:lpstr>
      <vt:lpstr>Diapositiva 3</vt:lpstr>
      <vt:lpstr>Diapositiva 4</vt:lpstr>
      <vt:lpstr>Diapositiva 5</vt:lpstr>
      <vt:lpstr>Diapositiva 6</vt:lpstr>
      <vt:lpstr>Diapositiva 7</vt:lpstr>
      <vt:lpstr>Diapositiva 8</vt:lpstr>
      <vt:lpstr>Rasgos lingüísticos del castellano medieval: período de grandes vacilaciones gramaticales y ortográficas. </vt:lpstr>
      <vt:lpstr>vacilaciones gramaticales y ortográficas. </vt:lpstr>
      <vt:lpstr>EL ESPAÑOL CLASICO (SIGLOS XV-XVII)</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 ESPAÑOL MEDIEVAL AL CLASICO</dc:title>
  <dc:creator>Lupita Soriano</dc:creator>
  <cp:lastModifiedBy>Lupita Soriano</cp:lastModifiedBy>
  <cp:revision>18</cp:revision>
  <dcterms:created xsi:type="dcterms:W3CDTF">2011-09-12T22:28:36Z</dcterms:created>
  <dcterms:modified xsi:type="dcterms:W3CDTF">2011-09-13T03:21:48Z</dcterms:modified>
</cp:coreProperties>
</file>