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CE1985A-7036-4FB9-9B6C-DB4CF7222280}" type="datetimeFigureOut">
              <a:rPr lang="es-MX" smtClean="0"/>
              <a:t>02/04/2013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9FF94E2-7FA1-4262-89F0-A88290DE6F9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88024" y="2708920"/>
            <a:ext cx="3151003" cy="2160240"/>
          </a:xfrm>
        </p:spPr>
        <p:txBody>
          <a:bodyPr>
            <a:normAutofit fontScale="90000"/>
          </a:bodyPr>
          <a:lstStyle/>
          <a:p>
            <a:r>
              <a:rPr lang="es-MX" sz="4800" b="1" dirty="0" smtClean="0">
                <a:solidFill>
                  <a:schemeClr val="accent5">
                    <a:lumMod val="75000"/>
                  </a:schemeClr>
                </a:solidFill>
              </a:rPr>
              <a:t>El seseo en América</a:t>
            </a:r>
            <a:endParaRPr lang="es-MX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76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620688"/>
            <a:ext cx="1944216" cy="638944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Historia</a:t>
            </a:r>
            <a:endParaRPr lang="es-MX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340768"/>
            <a:ext cx="7776864" cy="4347845"/>
          </a:xfrm>
        </p:spPr>
        <p:txBody>
          <a:bodyPr>
            <a:normAutofit/>
          </a:bodyPr>
          <a:lstStyle/>
          <a:p>
            <a:r>
              <a:rPr lang="es-ES" dirty="0"/>
              <a:t>El español que pasó a América en los primeros tiempos de la colonización tenía que diferir poco del que llevaron a Oriente los sefardíes. Pero mientras el judeo-español quedó inmovilizado por el aislamiento </a:t>
            </a:r>
            <a:r>
              <a:rPr lang="es-ES" dirty="0" smtClean="0"/>
              <a:t>.</a:t>
            </a:r>
          </a:p>
          <a:p>
            <a:r>
              <a:rPr lang="es-MX" dirty="0" smtClean="0"/>
              <a:t>Uno de los cambios fue que s</a:t>
            </a:r>
            <a:r>
              <a:rPr lang="es-ES" dirty="0" smtClean="0"/>
              <a:t>e ensordecieron</a:t>
            </a:r>
          </a:p>
          <a:p>
            <a:pPr marL="68580" indent="0">
              <a:buNone/>
            </a:pPr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 </a:t>
            </a:r>
            <a:r>
              <a:rPr lang="es-ES" sz="2800" i="1" dirty="0">
                <a:solidFill>
                  <a:schemeClr val="accent3">
                    <a:lumMod val="75000"/>
                  </a:schemeClr>
                </a:solidFill>
              </a:rPr>
              <a:t>z, -s- 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y </a:t>
            </a:r>
            <a:r>
              <a:rPr lang="es-ES" sz="2800" i="1" dirty="0" smtClean="0">
                <a:solidFill>
                  <a:schemeClr val="accent3">
                    <a:lumMod val="75000"/>
                  </a:schemeClr>
                </a:solidFill>
              </a:rPr>
              <a:t>j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2800" dirty="0" smtClean="0">
                <a:solidFill>
                  <a:schemeClr val="accent3">
                    <a:lumMod val="75000"/>
                  </a:schemeClr>
                </a:solidFill>
              </a:rPr>
              <a:t>              </a:t>
            </a:r>
            <a:r>
              <a:rPr lang="es-ES" sz="2800" dirty="0" smtClean="0"/>
              <a:t>igual </a:t>
            </a:r>
            <a:r>
              <a:rPr lang="es-ES" sz="2800" dirty="0"/>
              <a:t>articulación </a:t>
            </a:r>
            <a:r>
              <a:rPr lang="es-ES" sz="2800" i="1" dirty="0" smtClean="0">
                <a:solidFill>
                  <a:schemeClr val="accent3">
                    <a:lumMod val="75000"/>
                  </a:schemeClr>
                </a:solidFill>
              </a:rPr>
              <a:t>ç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, </a:t>
            </a:r>
            <a:r>
              <a:rPr lang="es-ES" sz="2800" i="1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es-ES" sz="2800" i="1" dirty="0" err="1">
                <a:solidFill>
                  <a:schemeClr val="accent3">
                    <a:lumMod val="75000"/>
                  </a:schemeClr>
                </a:solidFill>
              </a:rPr>
              <a:t>ss</a:t>
            </a:r>
            <a:r>
              <a:rPr lang="es-ES" sz="2800" i="1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 y </a:t>
            </a:r>
            <a:r>
              <a:rPr lang="es-ES" sz="2800" i="1" dirty="0">
                <a:solidFill>
                  <a:schemeClr val="accent3">
                    <a:lumMod val="75000"/>
                  </a:schemeClr>
                </a:solidFill>
              </a:rPr>
              <a:t>x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endParaRPr lang="es-MX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3 Flecha derecha"/>
          <p:cNvSpPr/>
          <p:nvPr/>
        </p:nvSpPr>
        <p:spPr>
          <a:xfrm>
            <a:off x="2699792" y="3862523"/>
            <a:ext cx="792088" cy="28803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19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196752"/>
            <a:ext cx="7488832" cy="4464496"/>
          </a:xfrm>
        </p:spPr>
        <p:txBody>
          <a:bodyPr>
            <a:normAutofit fontScale="32500" lnSpcReduction="20000"/>
          </a:bodyPr>
          <a:lstStyle/>
          <a:p>
            <a:r>
              <a:rPr lang="es-MX" sz="6800" dirty="0"/>
              <a:t>Los primeros colonos </a:t>
            </a:r>
            <a:r>
              <a:rPr lang="es-MX" sz="6800" dirty="0" smtClean="0"/>
              <a:t>andaluces  le adjudicó América </a:t>
            </a:r>
            <a:r>
              <a:rPr lang="es-MX" sz="6800" dirty="0"/>
              <a:t>no </a:t>
            </a:r>
            <a:r>
              <a:rPr lang="es-MX" sz="6800" dirty="0" smtClean="0"/>
              <a:t>fue  </a:t>
            </a:r>
            <a:r>
              <a:rPr lang="es-MX" sz="6800" dirty="0"/>
              <a:t>el sonido interdental </a:t>
            </a:r>
            <a:r>
              <a:rPr lang="es-MX" sz="6800" dirty="0" smtClean="0">
                <a:solidFill>
                  <a:srgbClr val="00B050"/>
                </a:solidFill>
              </a:rPr>
              <a:t>[z</a:t>
            </a:r>
            <a:r>
              <a:rPr lang="es-MX" sz="6800" dirty="0">
                <a:solidFill>
                  <a:srgbClr val="00B050"/>
                </a:solidFill>
              </a:rPr>
              <a:t>]</a:t>
            </a:r>
            <a:r>
              <a:rPr lang="es-MX" sz="6800" dirty="0" smtClean="0">
                <a:solidFill>
                  <a:srgbClr val="00B050"/>
                </a:solidFill>
              </a:rPr>
              <a:t> (</a:t>
            </a:r>
            <a:r>
              <a:rPr lang="es-MX" sz="6800" dirty="0" smtClean="0"/>
              <a:t>aún </a:t>
            </a:r>
            <a:r>
              <a:rPr lang="es-MX" sz="6800" dirty="0"/>
              <a:t>inexistente en el español </a:t>
            </a:r>
            <a:r>
              <a:rPr lang="es-MX" sz="6800" dirty="0" smtClean="0"/>
              <a:t>) sino </a:t>
            </a:r>
            <a:r>
              <a:rPr lang="es-MX" sz="6800" dirty="0"/>
              <a:t>su antecesor el africado </a:t>
            </a:r>
            <a:r>
              <a:rPr lang="es-MX" sz="6800" dirty="0" smtClean="0"/>
              <a:t>alveolar </a:t>
            </a:r>
            <a:r>
              <a:rPr lang="es-MX" sz="6800" dirty="0" smtClean="0">
                <a:solidFill>
                  <a:srgbClr val="00B050"/>
                </a:solidFill>
              </a:rPr>
              <a:t>[f ]</a:t>
            </a:r>
            <a:r>
              <a:rPr lang="es-MX" sz="6800" dirty="0" smtClean="0">
                <a:solidFill>
                  <a:schemeClr val="tx1"/>
                </a:solidFill>
              </a:rPr>
              <a:t>( </a:t>
            </a:r>
            <a:r>
              <a:rPr lang="es-MX" sz="6800" dirty="0"/>
              <a:t>representado en los alfabetos fonéticos como /</a:t>
            </a:r>
            <a:r>
              <a:rPr lang="es-MX" sz="6800" dirty="0" err="1" smtClean="0">
                <a:solidFill>
                  <a:srgbClr val="00B050"/>
                </a:solidFill>
              </a:rPr>
              <a:t>ts</a:t>
            </a:r>
            <a:r>
              <a:rPr lang="es-MX" sz="6800" dirty="0" smtClean="0">
                <a:solidFill>
                  <a:srgbClr val="00B050"/>
                </a:solidFill>
              </a:rPr>
              <a:t> </a:t>
            </a:r>
            <a:r>
              <a:rPr lang="es-MX" sz="6800" dirty="0" smtClean="0"/>
              <a:t>/) </a:t>
            </a:r>
          </a:p>
          <a:p>
            <a:pPr marL="68580" indent="0">
              <a:buNone/>
            </a:pPr>
            <a:endParaRPr lang="es-MX" sz="6800" dirty="0"/>
          </a:p>
          <a:p>
            <a:r>
              <a:rPr lang="es-MX" sz="6800" dirty="0" smtClean="0"/>
              <a:t>A partir </a:t>
            </a:r>
            <a:r>
              <a:rPr lang="es-MX" sz="6800" dirty="0"/>
              <a:t>del siglo XVI este sonido inicia a ambos lados del océano su transformación hacia la actual silbante predorsal [</a:t>
            </a:r>
            <a:r>
              <a:rPr lang="es-MX" sz="6800" dirty="0" smtClean="0">
                <a:solidFill>
                  <a:srgbClr val="00B050"/>
                </a:solidFill>
              </a:rPr>
              <a:t>s]</a:t>
            </a:r>
            <a:r>
              <a:rPr lang="es-MX" sz="6800" dirty="0" smtClean="0"/>
              <a:t>del </a:t>
            </a:r>
            <a:r>
              <a:rPr lang="es-MX" sz="6800" dirty="0"/>
              <a:t>español andaluz al </a:t>
            </a:r>
            <a:r>
              <a:rPr lang="es-MX" sz="6800" dirty="0" smtClean="0"/>
              <a:t>americano.</a:t>
            </a:r>
          </a:p>
          <a:p>
            <a:pPr marL="68580" indent="0">
              <a:buNone/>
            </a:pPr>
            <a:endParaRPr lang="es-MX" sz="6800" dirty="0" smtClean="0"/>
          </a:p>
          <a:p>
            <a:pPr marL="68580" indent="0">
              <a:buNone/>
            </a:pPr>
            <a:r>
              <a:rPr lang="es-MX" sz="6800" dirty="0" smtClean="0">
                <a:solidFill>
                  <a:schemeClr val="accent2">
                    <a:lumMod val="75000"/>
                  </a:schemeClr>
                </a:solidFill>
              </a:rPr>
              <a:t>Ejemplo</a:t>
            </a:r>
            <a:endParaRPr lang="es-MX" sz="68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s-MX" sz="6800" dirty="0" smtClean="0"/>
              <a:t> </a:t>
            </a:r>
            <a:r>
              <a:rPr lang="es-MX" sz="6800" dirty="0" err="1">
                <a:solidFill>
                  <a:schemeClr val="accent3">
                    <a:lumMod val="75000"/>
                  </a:schemeClr>
                </a:solidFill>
              </a:rPr>
              <a:t>caço</a:t>
            </a:r>
            <a:r>
              <a:rPr lang="es-MX" sz="68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sz="6800" dirty="0"/>
              <a:t>&gt; </a:t>
            </a:r>
            <a:r>
              <a:rPr lang="es-MX" sz="6800" dirty="0" smtClean="0">
                <a:solidFill>
                  <a:schemeClr val="accent3">
                    <a:lumMod val="75000"/>
                  </a:schemeClr>
                </a:solidFill>
              </a:rPr>
              <a:t>caso</a:t>
            </a:r>
            <a:r>
              <a:rPr lang="es-MX" sz="6800" dirty="0" smtClean="0"/>
              <a:t>             </a:t>
            </a:r>
            <a:r>
              <a:rPr lang="es-MX" sz="6800" dirty="0"/>
              <a:t>al sonido </a:t>
            </a:r>
            <a:r>
              <a:rPr lang="es-MX" sz="6800" dirty="0">
                <a:solidFill>
                  <a:schemeClr val="accent3">
                    <a:lumMod val="75000"/>
                  </a:schemeClr>
                </a:solidFill>
              </a:rPr>
              <a:t>[</a:t>
            </a:r>
            <a:r>
              <a:rPr lang="es-MX" sz="6800" dirty="0" smtClean="0">
                <a:solidFill>
                  <a:schemeClr val="accent3">
                    <a:lumMod val="75000"/>
                  </a:schemeClr>
                </a:solidFill>
              </a:rPr>
              <a:t>s] , </a:t>
            </a:r>
            <a:r>
              <a:rPr lang="es-MX" sz="6800" dirty="0" smtClean="0"/>
              <a:t>procedente  </a:t>
            </a:r>
            <a:r>
              <a:rPr lang="es-MX" sz="6800" dirty="0"/>
              <a:t>directamente del latín </a:t>
            </a:r>
            <a:r>
              <a:rPr lang="es-MX" sz="6800" dirty="0" err="1"/>
              <a:t>casum</a:t>
            </a:r>
            <a:r>
              <a:rPr lang="es-MX" sz="6800" dirty="0"/>
              <a:t> &gt; caso .</a:t>
            </a:r>
          </a:p>
          <a:p>
            <a:endParaRPr lang="es-MX" dirty="0"/>
          </a:p>
        </p:txBody>
      </p:sp>
      <p:sp>
        <p:nvSpPr>
          <p:cNvPr id="4" name="3 Igual que"/>
          <p:cNvSpPr/>
          <p:nvPr/>
        </p:nvSpPr>
        <p:spPr>
          <a:xfrm>
            <a:off x="3275856" y="4725144"/>
            <a:ext cx="648072" cy="288032"/>
          </a:xfrm>
          <a:prstGeom prst="mathEqual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91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268760"/>
            <a:ext cx="7200800" cy="3816424"/>
          </a:xfrm>
        </p:spPr>
        <p:txBody>
          <a:bodyPr/>
          <a:lstStyle/>
          <a:p>
            <a:r>
              <a:rPr lang="es-MX" dirty="0"/>
              <a:t>Solo en el </a:t>
            </a:r>
            <a:r>
              <a:rPr lang="es-MX" dirty="0">
                <a:solidFill>
                  <a:srgbClr val="7030A0"/>
                </a:solidFill>
              </a:rPr>
              <a:t>español del centro y norte </a:t>
            </a:r>
            <a:r>
              <a:rPr lang="es-MX" dirty="0"/>
              <a:t>peninsular esa transformación se desarrolla , convirtiéndose en la interdental [</a:t>
            </a:r>
            <a:r>
              <a:rPr lang="es-MX" dirty="0" smtClean="0"/>
              <a:t>θ]</a:t>
            </a:r>
          </a:p>
          <a:p>
            <a:pPr marL="68580" indent="0">
              <a:buNone/>
            </a:pPr>
            <a:r>
              <a:rPr lang="es-MX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Ejemplo </a:t>
            </a:r>
          </a:p>
          <a:p>
            <a:pPr marL="68580" indent="0">
              <a:buNone/>
            </a:pPr>
            <a:r>
              <a:rPr lang="es-MX" sz="2800" dirty="0" smtClean="0"/>
              <a:t> </a:t>
            </a:r>
            <a:r>
              <a:rPr lang="es-MX" sz="2800" dirty="0" err="1">
                <a:solidFill>
                  <a:schemeClr val="accent3">
                    <a:lumMod val="50000"/>
                  </a:schemeClr>
                </a:solidFill>
              </a:rPr>
              <a:t>caço</a:t>
            </a:r>
            <a:r>
              <a:rPr lang="es-MX" sz="2800" dirty="0"/>
              <a:t> &gt; </a:t>
            </a:r>
            <a:r>
              <a:rPr lang="es-MX" sz="2800" dirty="0">
                <a:solidFill>
                  <a:schemeClr val="accent3">
                    <a:lumMod val="75000"/>
                  </a:schemeClr>
                </a:solidFill>
              </a:rPr>
              <a:t>caso</a:t>
            </a:r>
            <a:r>
              <a:rPr lang="es-MX" sz="2800" dirty="0"/>
              <a:t>  &gt; </a:t>
            </a:r>
            <a:r>
              <a:rPr lang="es-MX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cazo</a:t>
            </a:r>
            <a:r>
              <a:rPr lang="es-MX" sz="2800" dirty="0"/>
              <a:t> . </a:t>
            </a:r>
            <a:endParaRPr lang="es-MX" sz="2800" dirty="0" smtClean="0"/>
          </a:p>
          <a:p>
            <a:pPr marL="68580" indent="0">
              <a:buNone/>
            </a:pPr>
            <a:r>
              <a:rPr lang="es-MX" dirty="0" smtClean="0"/>
              <a:t>Este </a:t>
            </a:r>
            <a:r>
              <a:rPr lang="es-MX" dirty="0"/>
              <a:t>proceso culmina hasta finales del siglo </a:t>
            </a:r>
            <a:r>
              <a:rPr lang="es-MX" dirty="0" smtClean="0"/>
              <a:t>XVI, tiempo </a:t>
            </a:r>
            <a:r>
              <a:rPr lang="es-MX" dirty="0"/>
              <a:t>después de que el español americano adquiriera su propia identidad 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3922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0930998">
            <a:off x="1236951" y="500244"/>
            <a:ext cx="1800200" cy="685880"/>
          </a:xfrm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Datos</a:t>
            </a:r>
            <a:endParaRPr lang="es-MX" sz="32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12776"/>
            <a:ext cx="7200916" cy="4392488"/>
          </a:xfrm>
        </p:spPr>
        <p:txBody>
          <a:bodyPr>
            <a:normAutofit/>
          </a:bodyPr>
          <a:lstStyle/>
          <a:p>
            <a:r>
              <a:rPr lang="es-MX" dirty="0"/>
              <a:t>Se dice que los indios aprendían el español  con la misma dicción </a:t>
            </a:r>
            <a:r>
              <a:rPr lang="es-MX" dirty="0" smtClean="0"/>
              <a:t>. </a:t>
            </a:r>
          </a:p>
          <a:p>
            <a:r>
              <a:rPr lang="es-MX" dirty="0" smtClean="0"/>
              <a:t>En </a:t>
            </a:r>
            <a:r>
              <a:rPr lang="es-MX" dirty="0" smtClean="0"/>
              <a:t>la actualidad:</a:t>
            </a:r>
          </a:p>
          <a:p>
            <a:pPr marL="68580" indent="0">
              <a:buNone/>
            </a:pPr>
            <a:r>
              <a:rPr lang="es-MX" dirty="0" smtClean="0"/>
              <a:t>	En </a:t>
            </a:r>
            <a:r>
              <a:rPr lang="es-MX" dirty="0"/>
              <a:t>américa el seseo es uno de los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escasos </a:t>
            </a:r>
            <a:r>
              <a:rPr lang="es-MX" dirty="0"/>
              <a:t>rasgos de pronunciación </a:t>
            </a:r>
            <a:r>
              <a:rPr lang="es-MX" dirty="0" smtClean="0"/>
              <a:t>panamericana  </a:t>
            </a:r>
            <a:r>
              <a:rPr lang="es-MX" dirty="0"/>
              <a:t>lo practican todas las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clases sociales </a:t>
            </a:r>
            <a:r>
              <a:rPr lang="es-MX" dirty="0" smtClean="0"/>
              <a:t>y </a:t>
            </a:r>
            <a:r>
              <a:rPr lang="es-MX" dirty="0"/>
              <a:t>forma parte de la </a:t>
            </a:r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norma de prestigio. </a:t>
            </a:r>
          </a:p>
          <a:p>
            <a:endParaRPr lang="es-MX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us.cdn1.123rf.com/168nwm/harveysart/harveysart0805/harveysart080500273/3060539-een-beeld-van-een-zeer-geschokt-vrouwelijke-cartoon-gezicht-die-wijs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29" b="17545"/>
          <a:stretch/>
        </p:blipFill>
        <p:spPr bwMode="auto">
          <a:xfrm>
            <a:off x="6948264" y="4653136"/>
            <a:ext cx="1440160" cy="1231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68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32281" y="1149760"/>
            <a:ext cx="7312127" cy="3791408"/>
          </a:xfrm>
        </p:spPr>
        <p:txBody>
          <a:bodyPr>
            <a:normAutofit lnSpcReduction="10000"/>
          </a:bodyPr>
          <a:lstStyle/>
          <a:p>
            <a:r>
              <a:rPr lang="es-MX" dirty="0"/>
              <a:t>E</a:t>
            </a:r>
            <a:r>
              <a:rPr lang="es-MX" dirty="0" smtClean="0"/>
              <a:t>l </a:t>
            </a:r>
            <a:r>
              <a:rPr lang="es-MX" sz="2800" dirty="0">
                <a:solidFill>
                  <a:srgbClr val="FF66CC"/>
                </a:solidFill>
              </a:rPr>
              <a:t>ceceo</a:t>
            </a:r>
            <a:r>
              <a:rPr lang="es-MX" dirty="0"/>
              <a:t> existe y ha existido siempre como 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rasgo dialectal </a:t>
            </a:r>
            <a:r>
              <a:rPr lang="es-MX" dirty="0"/>
              <a:t>o </a:t>
            </a:r>
            <a:r>
              <a:rPr lang="es-MX" dirty="0" err="1">
                <a:solidFill>
                  <a:schemeClr val="accent3">
                    <a:lumMod val="75000"/>
                  </a:schemeClr>
                </a:solidFill>
              </a:rPr>
              <a:t>ideolectal</a:t>
            </a:r>
            <a:r>
              <a:rPr lang="es-MX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MX" dirty="0"/>
              <a:t>en América latina. </a:t>
            </a:r>
            <a:endParaRPr lang="es-MX" dirty="0" smtClean="0"/>
          </a:p>
          <a:p>
            <a:r>
              <a:rPr lang="es-MX" dirty="0" smtClean="0"/>
              <a:t>Existen </a:t>
            </a:r>
            <a:r>
              <a:rPr lang="es-MX" dirty="0"/>
              <a:t>diversos estudios dialectales que señalan áreas de ceceo </a:t>
            </a:r>
            <a:r>
              <a:rPr lang="es-MX" dirty="0" smtClean="0"/>
              <a:t>en:</a:t>
            </a:r>
          </a:p>
          <a:p>
            <a:pPr marL="68580" indent="0">
              <a:buNone/>
            </a:pPr>
            <a:r>
              <a:rPr lang="es-MX" dirty="0" smtClean="0"/>
              <a:t> Costa Rica - El Salvador-</a:t>
            </a:r>
          </a:p>
          <a:p>
            <a:pPr marL="68580" indent="0">
              <a:buNone/>
            </a:pPr>
            <a:r>
              <a:rPr lang="es-MX" dirty="0" smtClean="0"/>
              <a:t> Nicaragua – Honduras – Venezuela</a:t>
            </a:r>
          </a:p>
          <a:p>
            <a:pPr marL="68580" indent="0">
              <a:buNone/>
            </a:pPr>
            <a:r>
              <a:rPr lang="es-MX" dirty="0" smtClean="0"/>
              <a:t> Colombia – Perú - </a:t>
            </a:r>
            <a:r>
              <a:rPr lang="es-MX" dirty="0"/>
              <a:t>Chile </a:t>
            </a:r>
            <a:r>
              <a:rPr lang="es-MX" dirty="0" smtClean="0"/>
              <a:t>– </a:t>
            </a:r>
          </a:p>
          <a:p>
            <a:pPr marL="68580" indent="0">
              <a:buNone/>
            </a:pPr>
            <a:r>
              <a:rPr lang="es-MX" dirty="0"/>
              <a:t> </a:t>
            </a:r>
            <a:r>
              <a:rPr lang="es-MX" dirty="0" smtClean="0"/>
              <a:t> Argentina</a:t>
            </a:r>
            <a:r>
              <a:rPr lang="es-MX" dirty="0"/>
              <a:t>.</a:t>
            </a:r>
            <a:endParaRPr lang="es-MX" dirty="0"/>
          </a:p>
        </p:txBody>
      </p:sp>
      <p:sp>
        <p:nvSpPr>
          <p:cNvPr id="4" name="AutoShape 2" descr="data:image/jpeg;base64,/9j/4AAQSkZJRgABAQAAAQABAAD/2wCEAAkGBxQHBhUIBwgKEhEXDR8VFxUXDRsaHhkWFx0iIhoeGhcZKDQsGCYlJx8WITcmMTUuLi4uHCEzOD84NyotMDcBCgoKDg0OGhAQGTclHyY1NzEsNzIrNjQ3LjQsNDc0MjctMy83MCw0NS81LDAxLTcsLDU3LTYsLiw1MjAsLCwsL//AABEIALcBEwMBEQACEQEDEQH/xAAaAAEBAAMBAQAAAAAAAAAAAAAABAEDBQIG/8QAOBAAAgEBAwkGBQQBBQAAAAAAAAECEQMEkhMVITFBUlRhoRIzUYGx4QUicXLwFDI0kWIjQ4Ky8f/EABoBAQADAQEBAAAAAAAAAAAAAAACBAUDAQb/xAAzEQEAAgAFAgUBBwQCAwAAAAAAAQIDERIUUSFSBDEyQWFxEyIzgZGhwUJisfAj4QWy0f/aAAwDAQACEQMRAD8A+7k/m1vWalaxlHRiXvbVPUrzZLTXhHXbkrzY014NduSvNjTXg125K82NNeDXbkrzY014NduSvNjTXg125K82NNeDXbkrzY014NduSvNjTXg125K82NNeDXbkrzY014NduSvNjTXg125K82NNeDXbkrzY014NduSvNjTXg125K82NNeDXbkrzY014NduSvNjTXg125K82NNeDXbkrzY014NduSvNjTXg125K82NNeDXbkrzY014NduSvNjTXg125K82NNeDXbkrzY014NduSvNjTXg125K82NNeDXbkrzY014NduSvNjTXg125K82NNeDXbkrzY014NduSvNjTXg125W3aTyC0vbt5lLFiNctHAmZw4RS1+Zdr6YZ1/VLB6iAAAAAAAAAAAAAAAAAAAAAAAAAAAAAAAAAAAAALbt3K8/UpY3rlpeH/DhHLX5lyvphn39UsHqIAAAAAAAAAAAAAAAAAAAAAAAAAAAAAAAAAAAAAtu3crz9SljeuWl4f8OEctfmXK+mGff1SweogAAAAAAAAAAAAAAAAAAAAAAAAAAAAAAAAAAAAC27dyvP1KWN65aXh/w4Ry1+Zcr6YZ9/VLB6iAAAAAAAAAAAAAAAAAAAAAAAAAAAAAAAAAAAAALbt3K8/UpY3rlpeH/DhHLX5lyvphn39UsHqIAAAAAAAAAAAAAAAAAAAAAAAAAAAAAAAAAAAAAtu3crz9SljeuWl4f8OET1lyvphn39Uh6iAAAAAAAAAAAAAAAAAAAAAAAAAAAAAAAAAAAAALbt3K8/UpY3rlpeH/DhXD4E5wU/1EdKr+3xJR4qIjLJC3gpmZnUzmB8RHB7nu6jh5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55/RO7/wCk7ROm2nicL4mq2eS1h4OisVzdy79xH7F6HF3bAAAAAAAAAAAAAAAAEV7+IKxhaZOLlOFKqjX7qant1lfG8TTDrefOaxnMfH+/4SiszMfLKvlfiKsKw7DsO3XnXx8KVfke/bf80YWXnEz+kxH8mX3c2m6fE3axs42ln8029WhJRVa6f6p9TjgeMriVpOXqzy+kZ9fp5frD21Mpn4W3e8RvEO3Yzqq0r9PDxLdL1vGdZz/6RmMm0k8AAAAAAAAAAAAAAAAHMvf8h/mwC+79xH7F6AbAAAAAAAAAAAAAAG6KrA5fxK3TlkL5ZrIzS7NotNHr0+v46UvFYta/cxYypP8AVn5T88fE88dM51ifOPNzVa6p2jUmk7OarXtwfrtVdtYPaZU+JnD+/idZpOjE+aT5W/xP52ddOfSPfrH1Tu3q1BTb1RT8YSbXWr/EUcXxcYddMX61ri1z+mU1/bJ0imfXLiXuNunFuLVcioRX3a35vKadvaRYrjxM3+x9qxh0+sxnafy6Z/RGa+Wf1lfdrz88UrXJ2NmvHTaSp4bfGnPxejSwPE0yzpbTg06Z90x06fEc+8/EdeVqz7+cutc7x+qu6tlCSTrSvhXQ/PWaWFiRiUi8RlE8ucxlOTcdHgAAAAAAAAAAAAAABzL3/If5sAvu/cR+xegGwAAAAAAAAAAAAAGm9ylGwbsbFTe65UqtushiTaK51jOeM8nsfL5+bVnB2MHb2dV3c49peW1fWnmYGPjUwo0apw8+mm8Z0n4zjPKPpbpw71iZ65Z/TzQRWUtKV/p7U6p/4tPypXWY0zSaza8zGHTp55z1/prPlas+ccf57dc+nnP+5t8LNLS5N0/pUM+fH6elMGsR8xnM/WZ/jJ0+z5lqmko9qytINV8dCdKKtNdFXRtLODox5mK10YmU9IzytHnMVz61mf0y/RG2dfmG65qqfZs4SddLnJUXOVNFfrX6a66vgpnFyxKYUTMeVrdKUiPKKx5zl7z78uV+nSZ/+y6vw28r9RSVreLWT0NqPyL6LZ9aG74THre0/fm8z7xH3fy9v3mflwvXL2ydg0HMAAAAAAAAAAAAAAA5l7/kP82AX3fuI/YvQDYAAAAAAAAAAAAACD4qoOMVb2FvPXTsRbp9Sr4qMOaZYkTMfGf8fynTPPo4l5co2bhFWsbPwtItL8/owMf7asTTDjE0z7TWsx+ts5y+rvXLznJpu/zSo3L9tE6t/wDbXsMDxkaPC4WUe9pny884j26eWXksU62n8nqwumT7XbtJSryWheCM7E8RNssoyydIqwrD9PYypO0k3KvzTb07Eqnfw2Na/icOaxEZTHlHyjaMqy1vRbNRc2k6L54JJLqjZ0Urj4v3a5ap86Xt7/o45zpjr+8OzcbSUuyo/EbGCqlk8nFbdS0LXq0H0vg8a2LEWjGrMcRXL8uszMforXjL2do1HIAAAAAAAAAAAAAAA5l7/kP82AX3fuI/YvQDYAAAAAAAAAAAAACa/wDaV37VleYWVNLk4V0eeo5Y2rRMxbT8zH/cPY83BkssnaR7c/G2m3Ff8V/6+Rg42HGLE3rXXzfE9MR/bXpGX0iI+ZWInLp5fEIoycLTQnodFpb1vQqvS3RNumqhhWw8PRODiTlW33qzlllzOmPKtvKPeconJ3znPOPz/wB5e7aCvSUlO1Wx07X9aNFStheB8Xh+jD1x7TGUx+sZ/wAJTiVnznJ6tbXsR0NpLbpdOb5LRz8dCLHhvDbW32mJlOL/AE1jLz+cukT7xHvKNraoyjy5erpLJ6ZTtLN7JL5qLwrocl4ehe/8fSK1i0XtWe6vWM+L165TH6T55oYk+2Ufn/Eup8Msna2qtXC62ka17aVGpbG4016tiZ9D4XDi9oxZil/7ojKf5/8Ab8la05Rl1j4dk0nMAAAAAAAAAAAAAAA5l7/kP82AX3fuI/YvQDYAAAAAAAAAAAAADDXaVGkBxr/d8lN296l25OfZsoJunJaOq1My/F+HpnOJixrnPKlfbP6eU8zM+UfR1pafKOnLn2tzyU3C0kqxsqumikpaEk1q1x0+FeRl4/hYra/2v3sq67/M9dNY/tjLy9+jrW2eWX0j+U94sew9L/23L6JxSS/pp/UzcTwe3rOrzitLW+tr9f4h0i+r9/8ADcrFRfbt26K0cZf4ulK/TQ9HjBraWsLwOFhzGcfdi00v8ZznS0frHX5+qM3mfr5x/Kq5XaUbSSu01G2hL9reiUdq0/lHHU9Jp+EwMSLWmLf8tZynPyvX+mZ/L+qOsTE55+Tle0ZRxP7O3drBWdbZWKhOSTkk9q6bXp2m1SkRnMRlM+bjMt5N4AAAAAAAAAAAAAAAcy9/yH+bAL7v3EfsXoBsAAAAAAAAAAAAAAAxTkBzbf4V2oONnNvt2ylaOT0uOnQqLZXQU8TwdbRMR72ibfOU+X06RH0Ti6a9fD52lyvFbJucp/LpTrFPZ/bXkiti+DvbDx+n3rznH5RGX7wlF4ia/Cu2+H5W/O0aioSsaS+5PQ+i/rmWb+Ei+La0+m1dMxzl5ftM/sjF8ohRd7nGyjFzjCU4w7Pb7OmiLFMOIyz6zEZZ+/8AsozKk6PAAAAAAAAAAAAAAAABzL3/ACH+bAIofHZQioKwhoVP3eBcjw0TGebPt420TMZM5/lw8MTPdrHLzfW7TP8ALh4YmNrHJvrdpn+XDwxMbWOTfW7TP8uHhiY2scm+t2mf5cPDExtY5N9btM/y4eGJjaxyb63aZ/lw8MTG1jk31u0z/Lh4YmNrHJvrdpn+XDwxMbWOTfW7TP8ALh4YmNrHJvrdpn+XDwxMbWOTfW7TP8uHhiY2scm+t2mf5cPDExtY5N9btM/y4eGJjaxyb63aZ/lw8MTG1jk31u0z/Lh4YmNrHJvrdpn+XDwxMbWOTfW7TP8ALh4YmNrHJvrdpn+XDwxMbWOTfW7TP8uHhiY2scm+t2mf5cPDExtY5N9btM/y4eGJjaxyb63aZ/lw8MTG1jk31u0z/Lh4YmNrHJvrdpn+XDwxMbWOTfW7TP8ALh4YmNrHJvrdpn+XDwxMbWOTfW7TP8uHhiY2scm+t2mf5cPDExtY5N9btM/y4eGJjaxyb63aZ/lw8MTG1jk31u0z/Lh4YmNrHJvrdpn+XDwxMbWOTfW7WP1rvH+q4JV5+BwvhxW2S1h403rFsnIes0K+mGTf1SHqIAAAAAAAAAAAAAAAAAAAAAAAAAAAAAAAAAAAAAtu3crz9SljeuWl4f8ADhHLX5lyvphn39UsHqIAAAAAAAAAAAAAAAAAAAAAAAAAAAAAAAAAAAAAtu3crz9SljeuWl4f8OEctfmXK+mGff1SweogAAAAAAAAAAAAAAAAAAAAAAAAAAAAAAAAAAAAC27dyvP1KWN65aXh/wAOEctfmXK+mGff1SweogAAAAAAAAAAAAAAAAAAAAAAAAAAAAAAAAAAAAC27dyvP1KWN65aXh/w4Ry1+Zcr6YZ9/VLB6iAAAAAAAAAAAAAAAAAAAAAAAAAAAAAAAAAAAAALbt3K8/UpY3rlpeH/AA4Ry1+Zcr6YZ9/VLB6iAAAAAAAAAAAAAAAAAAAAAAAAAAAAAAAAAAAAALbt3K8/UpY3rlpeH/DhBK1Xa/dt8C1W0aYUb0nVLGVW90JaoR0WMqt7oNUGixlVvdBqg0WMqt7oNUGixlVvdBqg0WMqt7oNUGixlVvdBqg0WMqt7oNUGixlVvdBqg0WMqt7oNUGixlVvdBqg0WMqt7oNUGixlVvdBqg0WMqt7oNUGixlVvdBqg0WMqt7oNUGixlVvdBqg0WMqt7oNUGixlVvdBqg0WMqt7oNUGixlVvdBqg0WMqt7oNUGixlVvdBqg0WMqt7oNUGixlVvdBqg0WMqt7oNUGixlVvdBqg0WMqt7oNUGixlVvdBqg0WMqt7oNUGixlVvdBqg0WMqt7oNUGixlVvdBqg0WXXWSdgmn4+pSxZ+/LRwImMO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HBhUIBwgKEhEXDR8VFxUXDRsaHhkWFx0iIhoeGhcZKDQsGCYlJx8WITcmMTUuLi4uHCEzOD84NyotMDcBCgoKDg0OGhAQGTclHyY1NzEsNzIrNjQ3LjQsNDc0MjctMy83MCw0NS81LDAxLTcsLDU3LTYsLiw1MjAsLCwsL//AABEIALcBEwMBEQACEQEDEQH/xAAaAAEBAAMBAQAAAAAAAAAAAAAABAEDBQIG/8QAOBAAAgEBAwkGBQQBBQAAAAAAAAECEQMEkhMVITFBUlRhoRIzUYGx4QUicXLwFDI0kWIjQ4Ky8f/EABoBAQADAQEBAAAAAAAAAAAAAAACBAUDAQb/xAAzEQEAAgAFAgUBBwQCAwAAAAAAAQIDERIUUSFSBDEyQWFxEyIzgZGhwUJisfAj4QWy0f/aAAwDAQACEQMRAD8A+7k/m1vWalaxlHRiXvbVPUrzZLTXhHXbkrzY014NduSvNjTXg125K82NNeDXbkrzY014NduSvNjTXg125K82NNeDXbkrzY014NduSvNjTXg125K82NNeDXbkrzY014NduSvNjTXg125K82NNeDXbkrzY014NduSvNjTXg125K82NNeDXbkrzY014NduSvNjTXg125K82NNeDXbkrzY014NduSvNjTXg125K82NNeDXbkrzY014NduSvNjTXg125K82NNeDXbkrzY014NduSvNjTXg125K82NNeDXbkrzY014NduSvNjTXg125K82NNeDXbkrzY014NduSvNjTXg125W3aTyC0vbt5lLFiNctHAmZw4RS1+Zdr6YZ1/VLB6iAAAAAAAAAAAAAAAAAAAAAAAAAAAAAAAAAAAAALbt3K8/UpY3rlpeH/DhHLX5lyvphn39UsHqIAAAAAAAAAAAAAAAAAAAAAAAAAAAAAAAAAAAAAtu3crz9SljeuWl4f8OEctfmXK+mGff1SweogAAAAAAAAAAAAAAAAAAAAAAAAAAAAAAAAAAAAC27dyvP1KWN65aXh/w4Ry1+Zcr6YZ9/VLB6iAAAAAAAAAAAAAAAAAAAAAAAAAAAAAAAAAAAAALbt3K8/UpY3rlpeH/DhHLX5lyvphn39UsHqIAAAAAAAAAAAAAAAAAAAAAAAAAAAAAAAAAAAAAtu3crz9SljeuWl4f8OET1lyvphn39Uh6iAAAAAAAAAAAAAAAAAAAAAAAAAAAAAAAAAAAAALbt3K8/UpY3rlpeH/DhXD4E5wU/1EdKr+3xJR4qIjLJC3gpmZnUzmB8RHB7nu6jh5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55/RO7/wCk7ROm2nicL4mq2eS1h4OisVzdy79xH7F6HF3bAAAAAAAAAAAAAAAAEV7+IKxhaZOLlOFKqjX7qant1lfG8TTDrefOaxnMfH+/4SiszMfLKvlfiKsKw7DsO3XnXx8KVfke/bf80YWXnEz+kxH8mX3c2m6fE3axs42ln8029WhJRVa6f6p9TjgeMriVpOXqzy+kZ9fp5frD21Mpn4W3e8RvEO3Yzqq0r9PDxLdL1vGdZz/6RmMm0k8AAAAAAAAAAAAAAAAHMvf8h/mwC+79xH7F6AbAAAAAAAAAAAAAAG6KrA5fxK3TlkL5ZrIzS7NotNHr0+v46UvFYta/cxYypP8AVn5T88fE88dM51ifOPNzVa6p2jUmk7OarXtwfrtVdtYPaZU+JnD+/idZpOjE+aT5W/xP52ddOfSPfrH1Tu3q1BTb1RT8YSbXWr/EUcXxcYddMX61ri1z+mU1/bJ0imfXLiXuNunFuLVcioRX3a35vKadvaRYrjxM3+x9qxh0+sxnafy6Z/RGa+Wf1lfdrz88UrXJ2NmvHTaSp4bfGnPxejSwPE0yzpbTg06Z90x06fEc+8/EdeVqz7+cutc7x+qu6tlCSTrSvhXQ/PWaWFiRiUi8RlE8ucxlOTcdHgAAAAAAAAAAAAAABzL3/If5sAvu/cR+xegGwAAAAAAAAAAAAAGm9ylGwbsbFTe65UqtushiTaK51jOeM8nsfL5+bVnB2MHb2dV3c49peW1fWnmYGPjUwo0apw8+mm8Z0n4zjPKPpbpw71iZ65Z/TzQRWUtKV/p7U6p/4tPypXWY0zSaza8zGHTp55z1/prPlas+ccf57dc+nnP+5t8LNLS5N0/pUM+fH6elMGsR8xnM/WZ/jJ0+z5lqmko9qytINV8dCdKKtNdFXRtLODox5mK10YmU9IzytHnMVz61mf0y/RG2dfmG65qqfZs4SddLnJUXOVNFfrX6a66vgpnFyxKYUTMeVrdKUiPKKx5zl7z78uV+nSZ/+y6vw28r9RSVreLWT0NqPyL6LZ9aG74THre0/fm8z7xH3fy9v3mflwvXL2ydg0HMAAAAAAAAAAAAAAA5l7/kP82AX3fuI/YvQDYAAAAAAAAAAAAACD4qoOMVb2FvPXTsRbp9Sr4qMOaZYkTMfGf8fynTPPo4l5co2bhFWsbPwtItL8/owMf7asTTDjE0z7TWsx+ts5y+rvXLznJpu/zSo3L9tE6t/wDbXsMDxkaPC4WUe9pny884j26eWXksU62n8nqwumT7XbtJSryWheCM7E8RNssoyydIqwrD9PYypO0k3KvzTb07Eqnfw2Na/icOaxEZTHlHyjaMqy1vRbNRc2k6L54JJLqjZ0Urj4v3a5ap86Xt7/o45zpjr+8OzcbSUuyo/EbGCqlk8nFbdS0LXq0H0vg8a2LEWjGrMcRXL8uszMforXjL2do1HIAAAAAAAAAAAAAAA5l7/kP82AX3fuI/YvQDYAAAAAAAAAAAAACa/wDaV37VleYWVNLk4V0eeo5Y2rRMxbT8zH/cPY83BkssnaR7c/G2m3Ff8V/6+Rg42HGLE3rXXzfE9MR/bXpGX0iI+ZWInLp5fEIoycLTQnodFpb1vQqvS3RNumqhhWw8PRODiTlW33qzlllzOmPKtvKPeconJ3znPOPz/wB5e7aCvSUlO1Wx07X9aNFStheB8Xh+jD1x7TGUx+sZ/wAJTiVnznJ6tbXsR0NpLbpdOb5LRz8dCLHhvDbW32mJlOL/AE1jLz+cukT7xHvKNraoyjy5erpLJ6ZTtLN7JL5qLwrocl4ehe/8fSK1i0XtWe6vWM+L165TH6T55oYk+2Ufn/Eup8Msna2qtXC62ka17aVGpbG4016tiZ9D4XDi9oxZil/7ojKf5/8Ab8la05Rl1j4dk0nMAAAAAAAAAAAAAAA5l7/kP82AX3fuI/YvQDYAAAAAAAAAAAAADDXaVGkBxr/d8lN296l25OfZsoJunJaOq1My/F+HpnOJixrnPKlfbP6eU8zM+UfR1pafKOnLn2tzyU3C0kqxsqumikpaEk1q1x0+FeRl4/hYra/2v3sq67/M9dNY/tjLy9+jrW2eWX0j+U94sew9L/23L6JxSS/pp/UzcTwe3rOrzitLW+tr9f4h0i+r9/8ADcrFRfbt26K0cZf4ulK/TQ9HjBraWsLwOFhzGcfdi00v8ZznS0frHX5+qM3mfr5x/Kq5XaUbSSu01G2hL9reiUdq0/lHHU9Jp+EwMSLWmLf8tZynPyvX+mZ/L+qOsTE55+Tle0ZRxP7O3drBWdbZWKhOSTkk9q6bXp2m1SkRnMRlM+bjMt5N4AAAAAAAAAAAAAAAcy9/yH+bAL7v3EfsXoBsAAAAAAAAAAAAAAAxTkBzbf4V2oONnNvt2ylaOT0uOnQqLZXQU8TwdbRMR72ibfOU+X06RH0Ti6a9fD52lyvFbJucp/LpTrFPZ/bXkiti+DvbDx+n3rznH5RGX7wlF4ia/Cu2+H5W/O0aioSsaS+5PQ+i/rmWb+Ei+La0+m1dMxzl5ftM/sjF8ohRd7nGyjFzjCU4w7Pb7OmiLFMOIyz6zEZZ+/8AsozKk6PAAAAAAAAAAAAAAAABzL3/ACH+bAIofHZQioKwhoVP3eBcjw0TGebPt420TMZM5/lw8MTPdrHLzfW7TP8ALh4YmNrHJvrdpn+XDwxMbWOTfW7TP8uHhiY2scm+t2mf5cPDExtY5N9btM/y4eGJjaxyb63aZ/lw8MTG1jk31u0z/Lh4YmNrHJvrdpn+XDwxMbWOTfW7TP8ALh4YmNrHJvrdpn+XDwxMbWOTfW7TP8uHhiY2scm+t2mf5cPDExtY5N9btM/y4eGJjaxyb63aZ/lw8MTG1jk31u0z/Lh4YmNrHJvrdpn+XDwxMbWOTfW7TP8ALh4YmNrHJvrdpn+XDwxMbWOTfW7TP8uHhiY2scm+t2mf5cPDExtY5N9btM/y4eGJjaxyb63aZ/lw8MTG1jk31u0z/Lh4YmNrHJvrdpn+XDwxMbWOTfW7TP8ALh4YmNrHJvrdpn+XDwxMbWOTfW7TP8uHhiY2scm+t2mf5cPDExtY5N9btM/y4eGJjaxyb63aZ/lw8MTG1jk31u0z/Lh4YmNrHJvrdpn+XDwxMbWOTfW7WP1rvH+q4JV5+BwvhxW2S1h403rFsnIes0K+mGTf1SHqIAAAAAAAAAAAAAAAAAAAAAAAAAAAAAAAAAAAAAtu3crz9SljeuWl4f8ADhHLX5lyvphn39UsHqIAAAAAAAAAAAAAAAAAAAAAAAAAAAAAAAAAAAAAtu3crz9SljeuWl4f8OEctfmXK+mGff1SweogAAAAAAAAAAAAAAAAAAAAAAAAAAAAAAAAAAAAC27dyvP1KWN65aXh/wAOEctfmXK+mGff1SweogAAAAAAAAAAAAAAAAAAAAAAAAAAAAAAAAAAAAC27dyvP1KWN65aXh/w4Ry1+Zcr6YZ9/VLB6iAAAAAAAAAAAAAAAAAAAAAAAAAAAAAAAAAAAAALbt3K8/UpY3rlpeH/AA4Ry1+Zcr6YZ9/VLB6iAAAAAAAAAAAAAAAAAAAAAAAAAAAAAAAAAAAAALbt3K8/UpY3rlpeH/DhBK1Xa/dt8C1W0aYUb0nVLGVW90JaoR0WMqt7oNUGixlVvdBqg0WMqt7oNUGixlVvdBqg0WMqt7oNUGixlVvdBqg0WMqt7oNUGixlVvdBqg0WMqt7oNUGixlVvdBqg0WMqt7oNUGixlVvdBqg0WMqt7oNUGixlVvdBqg0WMqt7oNUGixlVvdBqg0WMqt7oNUGixlVvdBqg0WMqt7oNUGixlVvdBqg0WMqt7oNUGixlVvdBqg0WMqt7oNUGixlVvdBqg0WMqt7oNUGixlVvdBqg0WMqt7oNUGixlVvdBqg0WMqt7oNUGixlVvdBqg0WMqt7oNUGixlVvdBqg0WXXWSdgmn4+pSxZ+/LRwImMOH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HBhUIBwgKEhEXDR8VFxUXDRsaHhkWFx0iIhoeGhcZKDQsGCYlJx8WITcmMTUuLi4uHCEzOD84NyotMDcBCgoKDg0OGhAQGTclHyY1NzEsNzIrNjQ3LjQsNDc0MjctMy83MCw0NS81LDAxLTcsLDU3LTYsLiw1MjAsLCwsL//AABEIALcBEwMBEQACEQEDEQH/xAAaAAEBAAMBAQAAAAAAAAAAAAAABAEDBQIG/8QAOBAAAgEBAwkGBQQBBQAAAAAAAAECEQMEkhMVITFBUlRhoRIzUYGx4QUicXLwFDI0kWIjQ4Ky8f/EABoBAQADAQEBAAAAAAAAAAAAAAACBAUDAQb/xAAzEQEAAgAFAgUBBwQCAwAAAAAAAQIDERIUUSFSBDEyQWFxEyIzgZGhwUJisfAj4QWy0f/aAAwDAQACEQMRAD8A+7k/m1vWalaxlHRiXvbVPUrzZLTXhHXbkrzY014NduSvNjTXg125K82NNeDXbkrzY014NduSvNjTXg125K82NNeDXbkrzY014NduSvNjTXg125K82NNeDXbkrzY014NduSvNjTXg125K82NNeDXbkrzY014NduSvNjTXg125K82NNeDXbkrzY014NduSvNjTXg125K82NNeDXbkrzY014NduSvNjTXg125K82NNeDXbkrzY014NduSvNjTXg125K82NNeDXbkrzY014NduSvNjTXg125K82NNeDXbkrzY014NduSvNjTXg125K82NNeDXbkrzY014NduSvNjTXg125W3aTyC0vbt5lLFiNctHAmZw4RS1+Zdr6YZ1/VLB6iAAAAAAAAAAAAAAAAAAAAAAAAAAAAAAAAAAAAALbt3K8/UpY3rlpeH/DhHLX5lyvphn39UsHqIAAAAAAAAAAAAAAAAAAAAAAAAAAAAAAAAAAAAAtu3crz9SljeuWl4f8OEctfmXK+mGff1SweogAAAAAAAAAAAAAAAAAAAAAAAAAAAAAAAAAAAAC27dyvP1KWN65aXh/w4Ry1+Zcr6YZ9/VLB6iAAAAAAAAAAAAAAAAAAAAAAAAAAAAAAAAAAAAALbt3K8/UpY3rlpeH/DhHLX5lyvphn39UsHqIAAAAAAAAAAAAAAAAAAAAAAAAAAAAAAAAAAAAAtu3crz9SljeuWl4f8OET1lyvphn39Uh6iAAAAAAAAAAAAAAAAAAAAAAAAAAAAAAAAAAAAALbt3K8/UpY3rlpeH/DhXD4E5wU/1EdKr+3xJR4qIjLJC3gpmZnUzmB8RHB7nu6jh5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4zA+Ijg9xuo4NjPcZgfERwe43UcGxnuMwPiI4PcbqODYz3GYHxEcHuN1HBsZ7jMD4iOD3G6jg2M9xmB8RHB7jdRwbGe55/RO7/wCk7ROm2nicL4mq2eS1h4OisVzdy79xH7F6HF3bAAAAAAAAAAAAAAAAEV7+IKxhaZOLlOFKqjX7qant1lfG8TTDrefOaxnMfH+/4SiszMfLKvlfiKsKw7DsO3XnXx8KVfke/bf80YWXnEz+kxH8mX3c2m6fE3axs42ln8029WhJRVa6f6p9TjgeMriVpOXqzy+kZ9fp5frD21Mpn4W3e8RvEO3Yzqq0r9PDxLdL1vGdZz/6RmMm0k8AAAAAAAAAAAAAAAAHMvf8h/mwC+79xH7F6AbAAAAAAAAAAAAAAG6KrA5fxK3TlkL5ZrIzS7NotNHr0+v46UvFYta/cxYypP8AVn5T88fE88dM51ifOPNzVa6p2jUmk7OarXtwfrtVdtYPaZU+JnD+/idZpOjE+aT5W/xP52ddOfSPfrH1Tu3q1BTb1RT8YSbXWr/EUcXxcYddMX61ri1z+mU1/bJ0imfXLiXuNunFuLVcioRX3a35vKadvaRYrjxM3+x9qxh0+sxnafy6Z/RGa+Wf1lfdrz88UrXJ2NmvHTaSp4bfGnPxejSwPE0yzpbTg06Z90x06fEc+8/EdeVqz7+cutc7x+qu6tlCSTrSvhXQ/PWaWFiRiUi8RlE8ucxlOTcdHgAAAAAAAAAAAAAABzL3/If5sAvu/cR+xegGwAAAAAAAAAAAAAGm9ylGwbsbFTe65UqtushiTaK51jOeM8nsfL5+bVnB2MHb2dV3c49peW1fWnmYGPjUwo0apw8+mm8Z0n4zjPKPpbpw71iZ65Z/TzQRWUtKV/p7U6p/4tPypXWY0zSaza8zGHTp55z1/prPlas+ccf57dc+nnP+5t8LNLS5N0/pUM+fH6elMGsR8xnM/WZ/jJ0+z5lqmko9qytINV8dCdKKtNdFXRtLODox5mK10YmU9IzytHnMVz61mf0y/RG2dfmG65qqfZs4SddLnJUXOVNFfrX6a66vgpnFyxKYUTMeVrdKUiPKKx5zl7z78uV+nSZ/+y6vw28r9RSVreLWT0NqPyL6LZ9aG74THre0/fm8z7xH3fy9v3mflwvXL2ydg0HMAAAAAAAAAAAAAAA5l7/kP82AX3fuI/YvQDYAAAAAAAAAAAAACD4qoOMVb2FvPXTsRbp9Sr4qMOaZYkTMfGf8fynTPPo4l5co2bhFWsbPwtItL8/owMf7asTTDjE0z7TWsx+ts5y+rvXLznJpu/zSo3L9tE6t/wDbXsMDxkaPC4WUe9pny884j26eWXksU62n8nqwumT7XbtJSryWheCM7E8RNssoyydIqwrD9PYypO0k3KvzTb07Eqnfw2Na/icOaxEZTHlHyjaMqy1vRbNRc2k6L54JJLqjZ0Urj4v3a5ap86Xt7/o45zpjr+8OzcbSUuyo/EbGCqlk8nFbdS0LXq0H0vg8a2LEWjGrMcRXL8uszMforXjL2do1HIAAAAAAAAAAAAAAA5l7/kP82AX3fuI/YvQDYAAAAAAAAAAAAACa/wDaV37VleYWVNLk4V0eeo5Y2rRMxbT8zH/cPY83BkssnaR7c/G2m3Ff8V/6+Rg42HGLE3rXXzfE9MR/bXpGX0iI+ZWInLp5fEIoycLTQnodFpb1vQqvS3RNumqhhWw8PRODiTlW33qzlllzOmPKtvKPeconJ3znPOPz/wB5e7aCvSUlO1Wx07X9aNFStheB8Xh+jD1x7TGUx+sZ/wAJTiVnznJ6tbXsR0NpLbpdOb5LRz8dCLHhvDbW32mJlOL/AE1jLz+cukT7xHvKNraoyjy5erpLJ6ZTtLN7JL5qLwrocl4ehe/8fSK1i0XtWe6vWM+L165TH6T55oYk+2Ufn/Eup8Msna2qtXC62ka17aVGpbG4016tiZ9D4XDi9oxZil/7ojKf5/8Ab8la05Rl1j4dk0nMAAAAAAAAAAAAAAA5l7/kP82AX3fuI/YvQDYAAAAAAAAAAAAADDXaVGkBxr/d8lN296l25OfZsoJunJaOq1My/F+HpnOJixrnPKlfbP6eU8zM+UfR1pafKOnLn2tzyU3C0kqxsqumikpaEk1q1x0+FeRl4/hYra/2v3sq67/M9dNY/tjLy9+jrW2eWX0j+U94sew9L/23L6JxSS/pp/UzcTwe3rOrzitLW+tr9f4h0i+r9/8ADcrFRfbt26K0cZf4ulK/TQ9HjBraWsLwOFhzGcfdi00v8ZznS0frHX5+qM3mfr5x/Kq5XaUbSSu01G2hL9reiUdq0/lHHU9Jp+EwMSLWmLf8tZynPyvX+mZ/L+qOsTE55+Tle0ZRxP7O3drBWdbZWKhOSTkk9q6bXp2m1SkRnMRlM+bjMt5N4AAAAAAAAAAAAAAAcy9/yH+bAL7v3EfsXoBsAAAAAAAAAAAAAAAxTkBzbf4V2oONnNvt2ylaOT0uOnQqLZXQU8TwdbRMR72ibfOU+X06RH0Ti6a9fD52lyvFbJucp/LpTrFPZ/bXkiti+DvbDx+n3rznH5RGX7wlF4ia/Cu2+H5W/O0aioSsaS+5PQ+i/rmWb+Ei+La0+m1dMxzl5ftM/sjF8ohRd7nGyjFzjCU4w7Pb7OmiLFMOIyz6zEZZ+/8AsozKk6PAAAAAAAAAAAAAAAABzL3/ACH+bAIofHZQioKwhoVP3eBcjw0TGebPt420TMZM5/lw8MTPdrHLzfW7TP8ALh4YmNrHJvrdpn+XDwxMbWOTfW7TP8uHhiY2scm+t2mf5cPDExtY5N9btM/y4eGJjaxyb63aZ/lw8MTG1jk31u0z/Lh4YmNrHJvrdpn+XDwxMbWOTfW7TP8ALh4YmNrHJvrdpn+XDwxMbWOTfW7TP8uHhiY2scm+t2mf5cPDExtY5N9btM/y4eGJjaxyb63aZ/lw8MTG1jk31u0z/Lh4YmNrHJvrdpn+XDwxMbWOTfW7TP8ALh4YmNrHJvrdpn+XDwxMbWOTfW7TP8uHhiY2scm+t2mf5cPDExtY5N9btM/y4eGJjaxyb63aZ/lw8MTG1jk31u0z/Lh4YmNrHJvrdpn+XDwxMbWOTfW7TP8ALh4YmNrHJvrdpn+XDwxMbWOTfW7TP8uHhiY2scm+t2mf5cPDExtY5N9btM/y4eGJjaxyb63aZ/lw8MTG1jk31u0z/Lh4YmNrHJvrdpn+XDwxMbWOTfW7WP1rvH+q4JV5+BwvhxW2S1h403rFsnIes0K+mGTf1SHqIAAAAAAAAAAAAAAAAAAAAAAAAAAAAAAAAAAAAAtu3crz9SljeuWl4f8ADhHLX5lyvphn39UsHqIAAAAAAAAAAAAAAAAAAAAAAAAAAAAAAAAAAAAAtu3crz9SljeuWl4f8OEctfmXK+mGff1SweogAAAAAAAAAAAAAAAAAAAAAAAAAAAAAAAAAAAAC27dyvP1KWN65aXh/wAOEctfmXK+mGff1SweogAAAAAAAAAAAAAAAAAAAAAAAAAAAAAAAAAAAAC27dyvP1KWN65aXh/w4Ry1+Zcr6YZ9/VLB6iAAAAAAAAAAAAAAAAAAAAAAAAAAAAAAAAAAAAALbt3K8/UpY3rlpeH/AA4Ry1+Zcr6YZ9/VLB6iAAAAAAAAAAAAAAAAAAAAAAAAAAAAAAAAAAAAALbt3K8/UpY3rlpeH/DhBK1Xa/dt8C1W0aYUb0nVLGVW90JaoR0WMqt7oNUGixlVvdBqg0WMqt7oNUGixlVvdBqg0WMqt7oNUGixlVvdBqg0WMqt7oNUGixlVvdBqg0WMqt7oNUGixlVvdBqg0WMqt7oNUGixlVvdBqg0WMqt7oNUGixlVvdBqg0WMqt7oNUGixlVvdBqg0WMqt7oNUGixlVvdBqg0WMqt7oNUGixlVvdBqg0WMqt7oNUGixlVvdBqg0WMqt7oNUGixlVvdBqg0WMqt7oNUGixlVvdBqg0WMqt7oNUGixlVvdBqg0WMqt7oNUGixlVvdBqg0WMqt7oNUGixlVvdBqg0WXXWSdgmn4+pSxZ+/LRwImMOH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3080" name="Picture 8" descr="http://static.tumblr.com/vb1b2c6/ia1lahkgx/chi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9250">
            <a:off x="6038431" y="4430543"/>
            <a:ext cx="237626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209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an coloread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16" b="60274"/>
          <a:stretch/>
        </p:blipFill>
        <p:spPr bwMode="auto">
          <a:xfrm>
            <a:off x="0" y="-27384"/>
            <a:ext cx="9146571" cy="6696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244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an coloread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4" t="39888" r="2890" b="3619"/>
          <a:stretch/>
        </p:blipFill>
        <p:spPr bwMode="auto">
          <a:xfrm>
            <a:off x="179512" y="-44005"/>
            <a:ext cx="8784976" cy="6924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648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214</TotalTime>
  <Words>252</Words>
  <Application>Microsoft Office PowerPoint</Application>
  <PresentationFormat>Presentación en pantalla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Austin</vt:lpstr>
      <vt:lpstr>El seseo en América</vt:lpstr>
      <vt:lpstr>Historia</vt:lpstr>
      <vt:lpstr>Presentación de PowerPoint</vt:lpstr>
      <vt:lpstr>Presentación de PowerPoint</vt:lpstr>
      <vt:lpstr>Datos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JARDIN EMILIANO Z</dc:creator>
  <cp:lastModifiedBy>JARDIN EMILIANO Z</cp:lastModifiedBy>
  <cp:revision>15</cp:revision>
  <dcterms:created xsi:type="dcterms:W3CDTF">2013-04-02T04:18:21Z</dcterms:created>
  <dcterms:modified xsi:type="dcterms:W3CDTF">2013-04-02T19:12:36Z</dcterms:modified>
</cp:coreProperties>
</file>