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59" r:id="rId9"/>
    <p:sldId id="260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07/04/2013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/>
              <a:t>Las </a:t>
            </a:r>
            <a:r>
              <a:rPr lang="es-ES_tradnl" sz="3600" dirty="0" smtClean="0"/>
              <a:t>“melodías” </a:t>
            </a:r>
            <a:r>
              <a:rPr lang="es-ES_tradnl" sz="3600" dirty="0" smtClean="0"/>
              <a:t>del Español</a:t>
            </a:r>
            <a:endParaRPr lang="es-ES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Regina </a:t>
            </a:r>
            <a:r>
              <a:rPr lang="es-ES_tradnl" dirty="0" smtClean="0"/>
              <a:t>Castillo Morales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ES_tradnl" sz="4000" dirty="0" smtClean="0"/>
          </a:p>
          <a:p>
            <a:endParaRPr lang="es-ES_tradnl" sz="4000" dirty="0" smtClean="0"/>
          </a:p>
          <a:p>
            <a:pPr algn="ctr">
              <a:buNone/>
            </a:pPr>
            <a:r>
              <a:rPr lang="es-ES_tradnl" sz="4000" i="1" dirty="0" smtClean="0"/>
              <a:t>Gracias por su atención</a:t>
            </a:r>
            <a:endParaRPr lang="es-ES" sz="40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sz="3600" dirty="0" smtClean="0"/>
              <a:t>La </a:t>
            </a:r>
            <a:r>
              <a:rPr lang="es-ES" sz="3600" b="1" dirty="0" smtClean="0"/>
              <a:t>entonación</a:t>
            </a:r>
            <a:r>
              <a:rPr lang="es-ES" sz="3600" dirty="0" smtClean="0"/>
              <a:t> es la variación de la frecuencia fundamental de la voz a lo largo de un enunciado.</a:t>
            </a:r>
          </a:p>
          <a:p>
            <a:r>
              <a:rPr lang="es-ES" sz="3600" dirty="0" smtClean="0"/>
              <a:t>En todas las lenguas se usan variaciones tonales con fines lingüísticos.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sz="3200" dirty="0" smtClean="0"/>
              <a:t>En lenguas </a:t>
            </a:r>
            <a:r>
              <a:rPr lang="es-ES" sz="3200" b="1" dirty="0" smtClean="0"/>
              <a:t>no tonales</a:t>
            </a:r>
            <a:r>
              <a:rPr lang="es-ES" sz="3200" dirty="0" smtClean="0"/>
              <a:t> como el </a:t>
            </a:r>
            <a:r>
              <a:rPr lang="es-ES" sz="3200" dirty="0" smtClean="0"/>
              <a:t>español, </a:t>
            </a:r>
            <a:r>
              <a:rPr lang="es-ES" sz="3200" dirty="0" smtClean="0"/>
              <a:t>el tono empleado para una palabra como /más/ no altera su significado, sin embargo su interpretación pragmática sí varía como sucede en:</a:t>
            </a:r>
          </a:p>
          <a:p>
            <a:r>
              <a:rPr lang="es-ES" sz="3200" i="1" dirty="0" smtClean="0"/>
              <a:t>¡Más!</a:t>
            </a:r>
            <a:endParaRPr lang="es-ES" sz="3200" dirty="0" smtClean="0"/>
          </a:p>
          <a:p>
            <a:r>
              <a:rPr lang="es-ES" sz="3200" i="1" dirty="0" smtClean="0"/>
              <a:t>¿Más?</a:t>
            </a:r>
            <a:endParaRPr lang="es-ES" sz="3200" dirty="0" smtClean="0"/>
          </a:p>
          <a:p>
            <a:r>
              <a:rPr lang="es-ES" sz="3200" i="1" dirty="0" smtClean="0"/>
              <a:t>¿Tienes los mismos años que Pedro? Más</a:t>
            </a:r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Las lenguas que sólo usan la variación de tono para fenómenos pragmáticos se llaman </a:t>
            </a:r>
            <a:r>
              <a:rPr lang="es-ES" sz="3600" b="1" dirty="0" smtClean="0"/>
              <a:t>lengua </a:t>
            </a:r>
            <a:r>
              <a:rPr lang="es-ES" sz="3600" b="1" dirty="0" err="1" smtClean="0"/>
              <a:t>intonacionales</a:t>
            </a:r>
            <a:r>
              <a:rPr lang="es-ES" sz="3600" dirty="0" smtClean="0"/>
              <a:t>. </a:t>
            </a:r>
            <a:endParaRPr lang="es-E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sz="3200" dirty="0" smtClean="0"/>
              <a:t>La entonación es un fenómeno </a:t>
            </a:r>
            <a:r>
              <a:rPr lang="es-ES" sz="3200" b="1" dirty="0" err="1" smtClean="0"/>
              <a:t>suprasegmental</a:t>
            </a:r>
            <a:r>
              <a:rPr lang="es-ES" sz="3200" dirty="0" smtClean="0"/>
              <a:t> porque transmite información de un nivel superior al nivel léxico. </a:t>
            </a:r>
            <a:endParaRPr lang="es-ES" sz="3200" dirty="0" smtClean="0"/>
          </a:p>
          <a:p>
            <a:pPr lvl="0"/>
            <a:r>
              <a:rPr lang="es-ES" sz="3200" dirty="0" smtClean="0"/>
              <a:t>Esta </a:t>
            </a:r>
            <a:r>
              <a:rPr lang="es-ES" sz="3200" dirty="0" smtClean="0"/>
              <a:t>información no está contenida en el habla que no está contenida en los fonemas aislados y de ahí el nombre de </a:t>
            </a:r>
            <a:r>
              <a:rPr lang="es-ES" sz="3200" dirty="0" err="1" smtClean="0"/>
              <a:t>suprasegmental</a:t>
            </a:r>
            <a:r>
              <a:rPr lang="es-ES" sz="3200" dirty="0" smtClean="0"/>
              <a:t>.</a:t>
            </a:r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3200" dirty="0" smtClean="0"/>
              <a:t>Cada lengua tiene su campo de </a:t>
            </a:r>
            <a:r>
              <a:rPr lang="es-ES_tradnl" sz="3200" dirty="0" smtClean="0"/>
              <a:t>entonación.</a:t>
            </a:r>
          </a:p>
          <a:p>
            <a:pPr>
              <a:buNone/>
            </a:pPr>
            <a:r>
              <a:rPr lang="es-ES_tradnl" sz="3200" dirty="0" smtClean="0"/>
              <a:t>Depende </a:t>
            </a:r>
            <a:r>
              <a:rPr lang="es-ES_tradnl" sz="3200" dirty="0" smtClean="0"/>
              <a:t>de los hábitos expresivos de la lengua</a:t>
            </a:r>
            <a:r>
              <a:rPr lang="es-ES_tradnl" sz="3200" dirty="0" smtClean="0"/>
              <a:t>.</a:t>
            </a:r>
          </a:p>
          <a:p>
            <a:pPr>
              <a:buNone/>
            </a:pPr>
            <a:r>
              <a:rPr lang="es-ES_tradnl" sz="3200" dirty="0" smtClean="0"/>
              <a:t>Los </a:t>
            </a:r>
            <a:r>
              <a:rPr lang="es-ES_tradnl" sz="3200" dirty="0" smtClean="0"/>
              <a:t>hablantes de algunas zonas suelen expresarse  en un tono más agudo o grave que otros hablantes de la misma lengua de una zona distinta.</a:t>
            </a:r>
            <a:endParaRPr lang="es-E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/>
              <a:t>La entonación nos permite distinguir enunciados diversos como </a:t>
            </a:r>
            <a:endParaRPr lang="es-ES_tradnl" sz="3600" dirty="0" smtClean="0"/>
          </a:p>
          <a:p>
            <a:pPr lvl="1"/>
            <a:r>
              <a:rPr lang="es-ES_tradnl" sz="3600" dirty="0" smtClean="0"/>
              <a:t>Afirmación </a:t>
            </a:r>
          </a:p>
          <a:p>
            <a:pPr lvl="1"/>
            <a:r>
              <a:rPr lang="es-ES_tradnl" sz="3600" dirty="0" smtClean="0"/>
              <a:t>Pregunta ?</a:t>
            </a:r>
          </a:p>
          <a:p>
            <a:pPr lvl="1"/>
            <a:r>
              <a:rPr lang="es-ES_tradnl" sz="3600" dirty="0" smtClean="0"/>
              <a:t>Exclamación  !</a:t>
            </a:r>
            <a:endParaRPr lang="es-E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Sociolingüísticamente: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/>
              <a:t>Nos </a:t>
            </a:r>
            <a:r>
              <a:rPr lang="es-ES_tradnl" sz="3600" dirty="0" smtClean="0"/>
              <a:t>proporciona los datos relativos  al grupo al que pertenece el individuo analizado: </a:t>
            </a:r>
            <a:endParaRPr lang="es-ES_tradnl" sz="3600" dirty="0" smtClean="0"/>
          </a:p>
          <a:p>
            <a:pPr lvl="1"/>
            <a:r>
              <a:rPr lang="es-ES_tradnl" sz="3600" dirty="0" smtClean="0"/>
              <a:t>P</a:t>
            </a:r>
            <a:r>
              <a:rPr lang="es-ES_tradnl" sz="3600" dirty="0" smtClean="0"/>
              <a:t>rocedencia geográfica</a:t>
            </a:r>
          </a:p>
          <a:p>
            <a:pPr lvl="1"/>
            <a:r>
              <a:rPr lang="es-ES_tradnl" sz="3600" dirty="0" smtClean="0"/>
              <a:t>G</a:t>
            </a:r>
            <a:r>
              <a:rPr lang="es-ES_tradnl" sz="3600" dirty="0" smtClean="0"/>
              <a:t>rupo social</a:t>
            </a:r>
          </a:p>
          <a:p>
            <a:pPr lvl="1"/>
            <a:r>
              <a:rPr lang="es-ES_tradnl" sz="3600" dirty="0" smtClean="0"/>
              <a:t>N</a:t>
            </a:r>
            <a:r>
              <a:rPr lang="es-ES_tradnl" sz="3600" dirty="0" smtClean="0"/>
              <a:t>ivel cultural</a:t>
            </a:r>
          </a:p>
          <a:p>
            <a:pPr lvl="1"/>
            <a:r>
              <a:rPr lang="es-ES_tradnl" sz="3600" dirty="0" smtClean="0"/>
              <a:t>etc</a:t>
            </a:r>
            <a:r>
              <a:rPr lang="es-ES_tradnl" sz="3600" dirty="0" smtClean="0"/>
              <a:t>.</a:t>
            </a:r>
            <a:endParaRPr lang="es-E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Didácticamente: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sz="3600" dirty="0" smtClean="0"/>
              <a:t>L</a:t>
            </a:r>
            <a:r>
              <a:rPr lang="es-ES_tradnl" sz="3600" dirty="0" smtClean="0"/>
              <a:t>a </a:t>
            </a:r>
            <a:r>
              <a:rPr lang="es-ES_tradnl" sz="3600" dirty="0" smtClean="0"/>
              <a:t>entonación distingue </a:t>
            </a:r>
            <a:r>
              <a:rPr lang="es-ES_tradnl" sz="3600" dirty="0" smtClean="0"/>
              <a:t>entonaciones:</a:t>
            </a:r>
          </a:p>
          <a:p>
            <a:pPr lvl="1"/>
            <a:r>
              <a:rPr lang="es-ES_tradnl" sz="3600" dirty="0" smtClean="0"/>
              <a:t>P</a:t>
            </a:r>
            <a:r>
              <a:rPr lang="es-ES_tradnl" sz="3600" dirty="0" smtClean="0"/>
              <a:t>articulares</a:t>
            </a:r>
          </a:p>
          <a:p>
            <a:pPr lvl="1"/>
            <a:r>
              <a:rPr lang="es-ES_tradnl" sz="3600" dirty="0" smtClean="0"/>
              <a:t>D</a:t>
            </a:r>
            <a:r>
              <a:rPr lang="es-ES_tradnl" sz="3600" dirty="0" smtClean="0"/>
              <a:t>ialectales </a:t>
            </a:r>
          </a:p>
          <a:p>
            <a:pPr lvl="1"/>
            <a:r>
              <a:rPr lang="es-ES_tradnl" sz="3600" dirty="0" smtClean="0"/>
              <a:t>P</a:t>
            </a:r>
            <a:r>
              <a:rPr lang="es-ES_tradnl" sz="3600" dirty="0" smtClean="0"/>
              <a:t>ersonales </a:t>
            </a:r>
            <a:r>
              <a:rPr lang="es-ES_tradnl" sz="3600" dirty="0" smtClean="0"/>
              <a:t>(estado de ánimo, actitud, etc.)</a:t>
            </a:r>
            <a:endParaRPr lang="es-ES" sz="36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</TotalTime>
  <Words>250</Words>
  <Application>Microsoft Office PowerPoint</Application>
  <PresentationFormat>Presentación en pantalla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Las “melodías” del Español</vt:lpstr>
      <vt:lpstr>Diapositiva 2</vt:lpstr>
      <vt:lpstr>Diapositiva 3</vt:lpstr>
      <vt:lpstr>Diapositiva 4</vt:lpstr>
      <vt:lpstr>Diapositiva 5</vt:lpstr>
      <vt:lpstr>Diapositiva 6</vt:lpstr>
      <vt:lpstr>Diapositiva 7</vt:lpstr>
      <vt:lpstr>Sociolingüísticamente:</vt:lpstr>
      <vt:lpstr>Didácticamente: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melodías del Español</dc:title>
  <dc:creator>Regina</dc:creator>
  <cp:lastModifiedBy>Regina</cp:lastModifiedBy>
  <cp:revision>6</cp:revision>
  <dcterms:created xsi:type="dcterms:W3CDTF">2013-04-08T00:18:26Z</dcterms:created>
  <dcterms:modified xsi:type="dcterms:W3CDTF">2013-04-08T03:32:20Z</dcterms:modified>
</cp:coreProperties>
</file>