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68" r:id="rId5"/>
    <p:sldId id="262" r:id="rId6"/>
    <p:sldId id="263" r:id="rId7"/>
    <p:sldId id="269" r:id="rId8"/>
    <p:sldId id="264" r:id="rId9"/>
    <p:sldId id="270" r:id="rId10"/>
    <p:sldId id="265" r:id="rId11"/>
    <p:sldId id="258" r:id="rId12"/>
    <p:sldId id="259" r:id="rId13"/>
    <p:sldId id="260" r:id="rId14"/>
    <p:sldId id="261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20/03/2013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20/03/2013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20/03/2013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20/03/2013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20/03/2013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20/03/2013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20/03/2013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20/03/2013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 smtClean="0"/>
              <a:t>Lenguas Indígenas </a:t>
            </a:r>
            <a:br>
              <a:rPr lang="es-ES_tradnl" dirty="0" smtClean="0"/>
            </a:br>
            <a:r>
              <a:rPr lang="es-ES_tradnl" dirty="0" smtClean="0"/>
              <a:t>de América Central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dirty="0" smtClean="0"/>
              <a:t>Regina Castillo Morales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Guaraní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De </a:t>
            </a:r>
            <a:r>
              <a:rPr lang="es-ES" dirty="0" smtClean="0"/>
              <a:t>la familia de lenguas tupí-guaraní la cual es hablada por más de 6 millones de personas. </a:t>
            </a:r>
            <a:endParaRPr lang="es-ES" dirty="0" smtClean="0"/>
          </a:p>
          <a:p>
            <a:r>
              <a:rPr lang="es-ES" dirty="0" smtClean="0"/>
              <a:t>En </a:t>
            </a:r>
            <a:r>
              <a:rPr lang="es-ES" dirty="0" smtClean="0"/>
              <a:t>Paraguay, el guaraní es un idioma oficial y de hecho fue la primera lengua de origen amerindio en conseguir este reconocimiento. </a:t>
            </a:r>
            <a:endParaRPr lang="es-ES" dirty="0" smtClean="0"/>
          </a:p>
          <a:p>
            <a:r>
              <a:rPr lang="es-ES" dirty="0" smtClean="0"/>
              <a:t>El </a:t>
            </a:r>
            <a:r>
              <a:rPr lang="es-ES" dirty="0" smtClean="0"/>
              <a:t>idioma se caracteriza por tener 33 fonemas de los cuales 12 son vocales y 21 consonantes. </a:t>
            </a:r>
            <a:endParaRPr lang="es-ES" dirty="0" smtClean="0"/>
          </a:p>
          <a:p>
            <a:r>
              <a:rPr lang="es-ES" dirty="0" smtClean="0"/>
              <a:t>En </a:t>
            </a:r>
            <a:r>
              <a:rPr lang="es-ES" dirty="0" smtClean="0"/>
              <a:t>Bolivia, Brasil y Argentina también hay zonas donde se habla esta lengua. 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Guatemala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s-ES" sz="3500" dirty="0" smtClean="0"/>
              <a:t>    </a:t>
            </a:r>
            <a:r>
              <a:rPr lang="es-ES" sz="3500" dirty="0" smtClean="0"/>
              <a:t> </a:t>
            </a:r>
            <a:r>
              <a:rPr lang="es-ES" sz="3500" dirty="0" smtClean="0"/>
              <a:t>Lengua	       Familia                 Nº de hablantes</a:t>
            </a:r>
          </a:p>
          <a:p>
            <a:endParaRPr lang="es-ES" sz="3000" dirty="0" smtClean="0"/>
          </a:p>
          <a:p>
            <a:r>
              <a:rPr lang="es-ES" sz="3000" dirty="0" smtClean="0"/>
              <a:t>  </a:t>
            </a:r>
            <a:r>
              <a:rPr lang="es-ES" sz="3000" dirty="0" err="1" smtClean="0"/>
              <a:t>Achi</a:t>
            </a:r>
            <a:r>
              <a:rPr lang="es-ES" sz="3000" dirty="0" smtClean="0"/>
              <a:t>'                (maya)                         48,252</a:t>
            </a:r>
          </a:p>
          <a:p>
            <a:r>
              <a:rPr lang="es-ES" sz="3000" dirty="0" smtClean="0"/>
              <a:t>                                           </a:t>
            </a:r>
          </a:p>
          <a:p>
            <a:r>
              <a:rPr lang="es-ES" sz="3000" dirty="0" smtClean="0"/>
              <a:t> </a:t>
            </a:r>
            <a:r>
              <a:rPr lang="es-ES" sz="3000" dirty="0" err="1" smtClean="0"/>
              <a:t>Akateko</a:t>
            </a:r>
            <a:r>
              <a:rPr lang="es-ES" sz="3000" dirty="0" smtClean="0"/>
              <a:t>          (maya)                         48,500</a:t>
            </a:r>
          </a:p>
          <a:p>
            <a:r>
              <a:rPr lang="es-ES" sz="3000" dirty="0" smtClean="0"/>
              <a:t>                                           </a:t>
            </a:r>
            <a:endParaRPr lang="es-ES" sz="3000" dirty="0" smtClean="0"/>
          </a:p>
          <a:p>
            <a:pPr>
              <a:buNone/>
            </a:pPr>
            <a:r>
              <a:rPr lang="es-ES" sz="3000" dirty="0" smtClean="0"/>
              <a:t>          </a:t>
            </a:r>
            <a:r>
              <a:rPr lang="es-ES" sz="3000" dirty="0" smtClean="0"/>
              <a:t>  </a:t>
            </a:r>
            <a:r>
              <a:rPr lang="es-ES" sz="3000" dirty="0" err="1" smtClean="0"/>
              <a:t>Awakateko</a:t>
            </a:r>
            <a:r>
              <a:rPr lang="es-ES" sz="3000" dirty="0" smtClean="0"/>
              <a:t>      (maya)                         18,000</a:t>
            </a:r>
          </a:p>
          <a:p>
            <a:r>
              <a:rPr lang="es-ES" sz="3000" dirty="0" smtClean="0"/>
              <a:t>                                             </a:t>
            </a:r>
            <a:endParaRPr lang="es-ES" sz="3000" dirty="0" smtClean="0"/>
          </a:p>
          <a:p>
            <a:r>
              <a:rPr lang="es-ES" sz="3000" dirty="0" smtClean="0"/>
              <a:t>  </a:t>
            </a:r>
            <a:r>
              <a:rPr lang="es-ES" sz="3000" dirty="0" err="1" smtClean="0"/>
              <a:t>Ch'orti</a:t>
            </a:r>
            <a:r>
              <a:rPr lang="es-ES" sz="3000" dirty="0" smtClean="0"/>
              <a:t>'             (maya)                         30,000</a:t>
            </a:r>
          </a:p>
          <a:p>
            <a:r>
              <a:rPr lang="es-ES" sz="3000" dirty="0" smtClean="0"/>
              <a:t>                                             </a:t>
            </a:r>
            <a:endParaRPr lang="es-ES" sz="3000" dirty="0" smtClean="0"/>
          </a:p>
          <a:p>
            <a:r>
              <a:rPr lang="es-ES" sz="3000" dirty="0" smtClean="0"/>
              <a:t>  </a:t>
            </a:r>
            <a:r>
              <a:rPr lang="es-ES" sz="3000" dirty="0" err="1" smtClean="0"/>
              <a:t>Chuj</a:t>
            </a:r>
            <a:r>
              <a:rPr lang="es-ES" sz="3000" dirty="0" smtClean="0"/>
              <a:t>                (maya)                         22,130</a:t>
            </a:r>
          </a:p>
          <a:p>
            <a:r>
              <a:rPr lang="es-ES" sz="3000" dirty="0" smtClean="0"/>
              <a:t>                                             </a:t>
            </a:r>
            <a:endParaRPr lang="es-ES" sz="3000" dirty="0" smtClean="0"/>
          </a:p>
          <a:p>
            <a:r>
              <a:rPr lang="es-ES" sz="3000" dirty="0" smtClean="0"/>
              <a:t>  </a:t>
            </a:r>
            <a:r>
              <a:rPr lang="es-ES" sz="3000" dirty="0" err="1" smtClean="0"/>
              <a:t>Itza</a:t>
            </a:r>
            <a:r>
              <a:rPr lang="es-ES" sz="3000" dirty="0" smtClean="0"/>
              <a:t>'                 (maya)                                12</a:t>
            </a:r>
          </a:p>
          <a:p>
            <a:r>
              <a:rPr lang="es-ES" sz="3000" dirty="0" smtClean="0"/>
              <a:t>                                            </a:t>
            </a:r>
            <a:endParaRPr lang="es-ES" sz="3000" dirty="0" smtClean="0"/>
          </a:p>
          <a:p>
            <a:r>
              <a:rPr lang="es-ES" sz="3000" dirty="0" smtClean="0"/>
              <a:t>   </a:t>
            </a:r>
            <a:r>
              <a:rPr lang="es-ES" sz="3000" dirty="0" err="1" smtClean="0"/>
              <a:t>Ixil</a:t>
            </a:r>
            <a:r>
              <a:rPr lang="es-ES" sz="3000" dirty="0" smtClean="0"/>
              <a:t>                   (maya)                         70,000</a:t>
            </a:r>
          </a:p>
          <a:p>
            <a:r>
              <a:rPr lang="es-ES" sz="3000" dirty="0" smtClean="0"/>
              <a:t>                                             </a:t>
            </a:r>
            <a:endParaRPr lang="es-ES" sz="3000" dirty="0" smtClean="0"/>
          </a:p>
          <a:p>
            <a:r>
              <a:rPr lang="es-ES" sz="3000" dirty="0" smtClean="0"/>
              <a:t>  </a:t>
            </a:r>
            <a:r>
              <a:rPr lang="es-ES" sz="3000" dirty="0" err="1" smtClean="0"/>
              <a:t>Jakalteko</a:t>
            </a:r>
            <a:r>
              <a:rPr lang="es-ES" sz="3000" dirty="0" smtClean="0"/>
              <a:t>         (maya)                         88,000</a:t>
            </a:r>
          </a:p>
          <a:p>
            <a:r>
              <a:rPr lang="es-ES" sz="3000" dirty="0" smtClean="0"/>
              <a:t>                                            </a:t>
            </a:r>
            <a:endParaRPr lang="es-ES" sz="3000" dirty="0" smtClean="0"/>
          </a:p>
          <a:p>
            <a:r>
              <a:rPr lang="es-ES" sz="3000" dirty="0" smtClean="0"/>
              <a:t>   </a:t>
            </a:r>
            <a:r>
              <a:rPr lang="es-ES" sz="3000" dirty="0" err="1" smtClean="0"/>
              <a:t>Kaqchikel</a:t>
            </a:r>
            <a:r>
              <a:rPr lang="es-ES" sz="3000" dirty="0" smtClean="0"/>
              <a:t>        (maya)                       500,000</a:t>
            </a:r>
          </a:p>
          <a:p>
            <a:r>
              <a:rPr lang="es-ES" sz="3000" dirty="0" smtClean="0"/>
              <a:t>                                            </a:t>
            </a:r>
            <a:endParaRPr lang="es-ES" sz="3000" dirty="0" smtClean="0"/>
          </a:p>
          <a:p>
            <a:r>
              <a:rPr lang="es-ES" sz="3000" dirty="0" smtClean="0"/>
              <a:t>   </a:t>
            </a:r>
            <a:r>
              <a:rPr lang="es-ES" sz="3000" dirty="0" err="1" smtClean="0"/>
              <a:t>K'iche</a:t>
            </a:r>
            <a:r>
              <a:rPr lang="es-ES" sz="3000" dirty="0" smtClean="0"/>
              <a:t>'             (maya)                    2,400,000</a:t>
            </a:r>
          </a:p>
          <a:p>
            <a:r>
              <a:rPr lang="es-ES" sz="3000" dirty="0" smtClean="0"/>
              <a:t>                                          </a:t>
            </a:r>
            <a:endParaRPr lang="es-ES" sz="3000" dirty="0" smtClean="0"/>
          </a:p>
          <a:p>
            <a:r>
              <a:rPr lang="es-ES" sz="3000" dirty="0" smtClean="0"/>
              <a:t> </a:t>
            </a:r>
            <a:r>
              <a:rPr lang="es-ES" sz="3000" dirty="0" smtClean="0"/>
              <a:t>  </a:t>
            </a:r>
            <a:r>
              <a:rPr lang="es-ES" sz="3000" dirty="0" err="1" smtClean="0"/>
              <a:t>Mam</a:t>
            </a:r>
            <a:r>
              <a:rPr lang="es-ES" sz="3000" dirty="0" smtClean="0"/>
              <a:t>                (maya)                         510,00</a:t>
            </a:r>
          </a:p>
          <a:p>
            <a:r>
              <a:rPr lang="es-ES" sz="3000" dirty="0" smtClean="0"/>
              <a:t>                                             </a:t>
            </a:r>
            <a:endParaRPr lang="es-ES" sz="3000" dirty="0"/>
          </a:p>
        </p:txBody>
      </p:sp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s-ES_tradnl" sz="3500" dirty="0" smtClean="0"/>
              <a:t>Lengua               Familia            Nº de hablantes</a:t>
            </a:r>
            <a:endParaRPr lang="es-ES" sz="3500" dirty="0" smtClean="0"/>
          </a:p>
          <a:p>
            <a:pPr>
              <a:lnSpc>
                <a:spcPct val="120000"/>
              </a:lnSpc>
            </a:pPr>
            <a:r>
              <a:rPr lang="es-ES" sz="3000" dirty="0" smtClean="0"/>
              <a:t>  </a:t>
            </a:r>
            <a:r>
              <a:rPr lang="es-ES" sz="3000" dirty="0" err="1" smtClean="0"/>
              <a:t>Poqomam</a:t>
            </a:r>
            <a:r>
              <a:rPr lang="es-ES" sz="3000" dirty="0" smtClean="0"/>
              <a:t>        (maya)                         </a:t>
            </a:r>
            <a:r>
              <a:rPr lang="es-ES" sz="3000" dirty="0" smtClean="0"/>
              <a:t>50,000</a:t>
            </a:r>
          </a:p>
          <a:p>
            <a:pPr>
              <a:lnSpc>
                <a:spcPct val="120000"/>
              </a:lnSpc>
            </a:pPr>
            <a:endParaRPr lang="es-ES" sz="3000" dirty="0" smtClean="0"/>
          </a:p>
          <a:p>
            <a:pPr>
              <a:lnSpc>
                <a:spcPct val="120000"/>
              </a:lnSpc>
            </a:pPr>
            <a:r>
              <a:rPr lang="es-ES" sz="3000" dirty="0" smtClean="0"/>
              <a:t>   </a:t>
            </a:r>
            <a:r>
              <a:rPr lang="es-ES" sz="3000" dirty="0" err="1" smtClean="0"/>
              <a:t>Poqomchi</a:t>
            </a:r>
            <a:r>
              <a:rPr lang="es-ES" sz="3000" dirty="0" smtClean="0"/>
              <a:t>'        (maya)                         90,000</a:t>
            </a:r>
          </a:p>
          <a:p>
            <a:pPr>
              <a:lnSpc>
                <a:spcPct val="120000"/>
              </a:lnSpc>
            </a:pPr>
            <a:r>
              <a:rPr lang="es-ES" sz="3000" dirty="0" smtClean="0"/>
              <a:t>                                           </a:t>
            </a:r>
            <a:endParaRPr lang="es-ES" sz="3000" dirty="0" smtClean="0"/>
          </a:p>
          <a:p>
            <a:pPr>
              <a:lnSpc>
                <a:spcPct val="120000"/>
              </a:lnSpc>
            </a:pPr>
            <a:r>
              <a:rPr lang="es-ES" sz="3000" dirty="0" smtClean="0"/>
              <a:t>   </a:t>
            </a:r>
            <a:r>
              <a:rPr lang="es-ES" sz="3000" dirty="0" err="1" smtClean="0"/>
              <a:t>Q'anjob'al</a:t>
            </a:r>
            <a:r>
              <a:rPr lang="es-ES" sz="3000" dirty="0" smtClean="0"/>
              <a:t>        (maya)                         77,000</a:t>
            </a:r>
          </a:p>
          <a:p>
            <a:pPr>
              <a:lnSpc>
                <a:spcPct val="120000"/>
              </a:lnSpc>
            </a:pPr>
            <a:r>
              <a:rPr lang="es-ES" sz="3000" dirty="0" smtClean="0"/>
              <a:t>                                             </a:t>
            </a:r>
            <a:endParaRPr lang="es-ES" sz="3000" dirty="0" smtClean="0"/>
          </a:p>
          <a:p>
            <a:pPr>
              <a:lnSpc>
                <a:spcPct val="120000"/>
              </a:lnSpc>
            </a:pPr>
            <a:r>
              <a:rPr lang="es-ES" sz="3000" dirty="0" smtClean="0"/>
              <a:t>  </a:t>
            </a:r>
            <a:r>
              <a:rPr lang="es-ES" sz="3000" dirty="0" err="1" smtClean="0"/>
              <a:t>Q'eqchi</a:t>
            </a:r>
            <a:r>
              <a:rPr lang="es-ES" sz="3000" dirty="0" smtClean="0"/>
              <a:t>'           (maya)                        400,000</a:t>
            </a:r>
          </a:p>
          <a:p>
            <a:pPr>
              <a:lnSpc>
                <a:spcPct val="120000"/>
              </a:lnSpc>
            </a:pPr>
            <a:r>
              <a:rPr lang="es-ES" sz="3000" dirty="0" smtClean="0"/>
              <a:t>                                             </a:t>
            </a:r>
            <a:endParaRPr lang="es-ES" sz="3000" dirty="0" smtClean="0"/>
          </a:p>
          <a:p>
            <a:pPr>
              <a:lnSpc>
                <a:spcPct val="120000"/>
              </a:lnSpc>
            </a:pPr>
            <a:r>
              <a:rPr lang="es-ES" sz="3000" dirty="0" smtClean="0"/>
              <a:t>  </a:t>
            </a:r>
            <a:r>
              <a:rPr lang="es-ES" sz="3000" dirty="0" err="1" smtClean="0"/>
              <a:t>Sakapulteko</a:t>
            </a:r>
            <a:r>
              <a:rPr lang="es-ES" sz="3000" dirty="0" smtClean="0"/>
              <a:t>     (maya)                         </a:t>
            </a:r>
            <a:r>
              <a:rPr lang="es-ES" sz="3000" dirty="0" smtClean="0"/>
              <a:t>36,000</a:t>
            </a:r>
          </a:p>
          <a:p>
            <a:pPr>
              <a:lnSpc>
                <a:spcPct val="120000"/>
              </a:lnSpc>
            </a:pPr>
            <a:endParaRPr lang="es-ES" sz="3000" dirty="0" smtClean="0"/>
          </a:p>
          <a:p>
            <a:pPr>
              <a:lnSpc>
                <a:spcPct val="120000"/>
              </a:lnSpc>
              <a:buNone/>
            </a:pPr>
            <a:r>
              <a:rPr lang="es-ES" sz="3000" dirty="0" smtClean="0"/>
              <a:t>  </a:t>
            </a:r>
            <a:r>
              <a:rPr lang="es-ES" sz="3000" dirty="0" smtClean="0"/>
              <a:t>           </a:t>
            </a:r>
            <a:r>
              <a:rPr lang="es-ES" sz="3000" dirty="0" err="1" smtClean="0"/>
              <a:t>Sipakapense</a:t>
            </a:r>
            <a:r>
              <a:rPr lang="es-ES" sz="3000" dirty="0" smtClean="0"/>
              <a:t>    (maya)                            8,000</a:t>
            </a:r>
          </a:p>
          <a:p>
            <a:pPr>
              <a:lnSpc>
                <a:spcPct val="120000"/>
              </a:lnSpc>
            </a:pPr>
            <a:r>
              <a:rPr lang="es-ES" sz="3000" dirty="0" smtClean="0"/>
              <a:t>                                               </a:t>
            </a:r>
            <a:endParaRPr lang="es-ES" sz="3000" dirty="0" smtClean="0"/>
          </a:p>
          <a:p>
            <a:pPr>
              <a:lnSpc>
                <a:spcPct val="120000"/>
              </a:lnSpc>
            </a:pPr>
            <a:r>
              <a:rPr lang="es-ES" sz="3000" dirty="0" smtClean="0"/>
              <a:t>     </a:t>
            </a:r>
            <a:r>
              <a:rPr lang="es-ES" sz="3000" dirty="0" err="1" smtClean="0"/>
              <a:t>Tacanec</a:t>
            </a:r>
            <a:r>
              <a:rPr lang="es-ES" sz="3000" dirty="0" smtClean="0"/>
              <a:t>           (maya)                         20,000</a:t>
            </a:r>
          </a:p>
          <a:p>
            <a:pPr>
              <a:lnSpc>
                <a:spcPct val="120000"/>
              </a:lnSpc>
            </a:pPr>
            <a:r>
              <a:rPr lang="es-ES" sz="3000" dirty="0" smtClean="0"/>
              <a:t>                                            </a:t>
            </a:r>
            <a:endParaRPr lang="es-ES" sz="3000" dirty="0" smtClean="0"/>
          </a:p>
          <a:p>
            <a:pPr>
              <a:lnSpc>
                <a:spcPct val="120000"/>
              </a:lnSpc>
            </a:pPr>
            <a:r>
              <a:rPr lang="es-ES" sz="3000" dirty="0" smtClean="0"/>
              <a:t>   </a:t>
            </a:r>
            <a:r>
              <a:rPr lang="es-ES" sz="3000" dirty="0" err="1" smtClean="0"/>
              <a:t>Tektiteko</a:t>
            </a:r>
            <a:r>
              <a:rPr lang="es-ES" sz="3000" dirty="0" smtClean="0"/>
              <a:t>         (maya)                            1,265</a:t>
            </a:r>
          </a:p>
          <a:p>
            <a:pPr>
              <a:lnSpc>
                <a:spcPct val="120000"/>
              </a:lnSpc>
            </a:pPr>
            <a:r>
              <a:rPr lang="es-ES" sz="3000" dirty="0" smtClean="0"/>
              <a:t>                                             </a:t>
            </a:r>
            <a:endParaRPr lang="es-ES" sz="3000" dirty="0" smtClean="0"/>
          </a:p>
          <a:p>
            <a:pPr>
              <a:lnSpc>
                <a:spcPct val="120000"/>
              </a:lnSpc>
            </a:pPr>
            <a:r>
              <a:rPr lang="es-ES" sz="3000" dirty="0" smtClean="0"/>
              <a:t>  </a:t>
            </a:r>
            <a:r>
              <a:rPr lang="es-ES" sz="3000" dirty="0" err="1" smtClean="0"/>
              <a:t>Tz'utujil</a:t>
            </a:r>
            <a:r>
              <a:rPr lang="es-ES" sz="3000" dirty="0" smtClean="0"/>
              <a:t>            (maya)                         83,000</a:t>
            </a:r>
          </a:p>
          <a:p>
            <a:pPr>
              <a:lnSpc>
                <a:spcPct val="120000"/>
              </a:lnSpc>
            </a:pPr>
            <a:r>
              <a:rPr lang="es-ES" sz="3000" dirty="0" smtClean="0"/>
              <a:t>                                            </a:t>
            </a:r>
            <a:endParaRPr lang="es-ES" sz="3000" dirty="0" smtClean="0"/>
          </a:p>
          <a:p>
            <a:pPr>
              <a:lnSpc>
                <a:spcPct val="120000"/>
              </a:lnSpc>
            </a:pPr>
            <a:r>
              <a:rPr lang="es-ES" sz="3000" dirty="0" smtClean="0"/>
              <a:t>   </a:t>
            </a:r>
            <a:r>
              <a:rPr lang="es-ES" sz="3000" dirty="0" err="1" smtClean="0"/>
              <a:t>Uspanteko</a:t>
            </a:r>
            <a:r>
              <a:rPr lang="es-ES" sz="3000" dirty="0" smtClean="0"/>
              <a:t>       (maya)                            3,000</a:t>
            </a:r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s-ES" sz="4400" dirty="0" smtClean="0"/>
              <a:t>El Salvador</a:t>
            </a:r>
            <a:r>
              <a:rPr lang="es-ES" dirty="0" smtClean="0"/>
              <a:t>                            </a:t>
            </a:r>
            <a:endParaRPr lang="es-ES" dirty="0" smtClean="0"/>
          </a:p>
          <a:p>
            <a:r>
              <a:rPr lang="es-ES" dirty="0" smtClean="0"/>
              <a:t>  </a:t>
            </a:r>
            <a:r>
              <a:rPr lang="es-ES" dirty="0" err="1" smtClean="0"/>
              <a:t>Kekchí</a:t>
            </a:r>
            <a:r>
              <a:rPr lang="es-ES" dirty="0" smtClean="0"/>
              <a:t>             (maya)                         </a:t>
            </a:r>
            <a:r>
              <a:rPr lang="es-ES" dirty="0" smtClean="0"/>
              <a:t>12,200</a:t>
            </a:r>
            <a:r>
              <a:rPr lang="es-ES" dirty="0" smtClean="0"/>
              <a:t>                                            </a:t>
            </a:r>
            <a:endParaRPr lang="es-ES" dirty="0" smtClean="0"/>
          </a:p>
          <a:p>
            <a:r>
              <a:rPr lang="es-ES" dirty="0" smtClean="0"/>
              <a:t>  Pipil                 (</a:t>
            </a:r>
            <a:r>
              <a:rPr lang="es-ES" dirty="0" err="1" smtClean="0"/>
              <a:t>utoazteca</a:t>
            </a:r>
            <a:r>
              <a:rPr lang="es-ES" dirty="0" smtClean="0"/>
              <a:t>)                          20</a:t>
            </a:r>
          </a:p>
          <a:p>
            <a:endParaRPr lang="es-ES" dirty="0" smtClean="0"/>
          </a:p>
          <a:p>
            <a:endParaRPr lang="es-ES" dirty="0" smtClean="0"/>
          </a:p>
          <a:p>
            <a:r>
              <a:rPr lang="es-ES" sz="4400" dirty="0" smtClean="0"/>
              <a:t>Nicaragua </a:t>
            </a:r>
            <a:r>
              <a:rPr lang="es-ES" sz="4400" dirty="0" smtClean="0"/>
              <a:t> </a:t>
            </a:r>
            <a:r>
              <a:rPr lang="es-ES" dirty="0" smtClean="0"/>
              <a:t>    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                         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 err="1" smtClean="0"/>
              <a:t>Miskito</a:t>
            </a:r>
            <a:r>
              <a:rPr lang="es-ES" dirty="0" smtClean="0"/>
              <a:t>            (</a:t>
            </a:r>
            <a:r>
              <a:rPr lang="es-ES" dirty="0" err="1" smtClean="0"/>
              <a:t>misumalpa</a:t>
            </a:r>
            <a:r>
              <a:rPr lang="es-ES" dirty="0" smtClean="0"/>
              <a:t>)                 </a:t>
            </a:r>
            <a:r>
              <a:rPr lang="es-ES" dirty="0" smtClean="0"/>
              <a:t>154,000</a:t>
            </a:r>
          </a:p>
          <a:p>
            <a:endParaRPr lang="es-ES" dirty="0" smtClean="0"/>
          </a:p>
          <a:p>
            <a:r>
              <a:rPr lang="es-ES" dirty="0" smtClean="0"/>
              <a:t>Rama             	</a:t>
            </a:r>
            <a:r>
              <a:rPr lang="es-ES" dirty="0" smtClean="0"/>
              <a:t> </a:t>
            </a:r>
            <a:r>
              <a:rPr lang="es-ES" dirty="0" smtClean="0"/>
              <a:t>(chibcha)                     </a:t>
            </a:r>
            <a:r>
              <a:rPr lang="es-ES" dirty="0" smtClean="0"/>
              <a:t>24</a:t>
            </a:r>
          </a:p>
          <a:p>
            <a:endParaRPr lang="es-ES" dirty="0" smtClean="0"/>
          </a:p>
          <a:p>
            <a:r>
              <a:rPr lang="es-ES" dirty="0" smtClean="0"/>
              <a:t>Sumo    </a:t>
            </a:r>
            <a:r>
              <a:rPr lang="es-ES" dirty="0" smtClean="0"/>
              <a:t>        </a:t>
            </a:r>
            <a:r>
              <a:rPr lang="es-ES" dirty="0" smtClean="0"/>
              <a:t>   </a:t>
            </a:r>
            <a:r>
              <a:rPr lang="es-ES" dirty="0" smtClean="0"/>
              <a:t>(</a:t>
            </a:r>
            <a:r>
              <a:rPr lang="es-ES" dirty="0" err="1" smtClean="0"/>
              <a:t>misumalpa</a:t>
            </a:r>
            <a:r>
              <a:rPr lang="es-ES" dirty="0" smtClean="0"/>
              <a:t>)                     6,700</a:t>
            </a:r>
          </a:p>
          <a:p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s-ES" sz="4400" dirty="0" smtClean="0"/>
              <a:t>Honduras</a:t>
            </a:r>
            <a:r>
              <a:rPr lang="es-ES" dirty="0" smtClean="0"/>
              <a:t>                          </a:t>
            </a:r>
            <a:endParaRPr lang="es-ES" dirty="0" smtClean="0"/>
          </a:p>
          <a:p>
            <a:r>
              <a:rPr lang="es-ES" dirty="0" smtClean="0"/>
              <a:t>      </a:t>
            </a:r>
            <a:r>
              <a:rPr lang="es-ES" dirty="0" err="1" smtClean="0"/>
              <a:t>Ch'orti</a:t>
            </a:r>
            <a:r>
              <a:rPr lang="es-ES" dirty="0" smtClean="0"/>
              <a:t>'             (maya)                                10 </a:t>
            </a:r>
            <a:br>
              <a:rPr lang="es-ES" dirty="0" smtClean="0"/>
            </a:br>
            <a:r>
              <a:rPr lang="es-ES" dirty="0" smtClean="0"/>
              <a:t>                                            </a:t>
            </a:r>
            <a:endParaRPr lang="es-ES" dirty="0" smtClean="0"/>
          </a:p>
          <a:p>
            <a:r>
              <a:rPr lang="es-ES" dirty="0" smtClean="0"/>
              <a:t>   Lenca              (lenca)                                10</a:t>
            </a:r>
          </a:p>
          <a:p>
            <a:r>
              <a:rPr lang="es-ES" dirty="0" smtClean="0"/>
              <a:t>                                           </a:t>
            </a:r>
            <a:endParaRPr lang="es-ES" dirty="0" smtClean="0"/>
          </a:p>
          <a:p>
            <a:r>
              <a:rPr lang="es-ES" dirty="0" smtClean="0"/>
              <a:t>    </a:t>
            </a:r>
            <a:r>
              <a:rPr lang="es-ES" dirty="0" err="1" smtClean="0"/>
              <a:t>Miskito</a:t>
            </a:r>
            <a:r>
              <a:rPr lang="es-ES" dirty="0" smtClean="0"/>
              <a:t>            (</a:t>
            </a:r>
            <a:r>
              <a:rPr lang="es-ES" dirty="0" err="1" smtClean="0"/>
              <a:t>misumalpa</a:t>
            </a:r>
            <a:r>
              <a:rPr lang="es-ES" dirty="0" smtClean="0"/>
              <a:t>)                 29,000</a:t>
            </a:r>
          </a:p>
          <a:p>
            <a:r>
              <a:rPr lang="es-ES" dirty="0" smtClean="0"/>
              <a:t>                                           </a:t>
            </a:r>
            <a:endParaRPr lang="es-ES" dirty="0" smtClean="0"/>
          </a:p>
          <a:p>
            <a:r>
              <a:rPr lang="es-ES" dirty="0" smtClean="0"/>
              <a:t>    </a:t>
            </a:r>
            <a:r>
              <a:rPr lang="es-ES" dirty="0" err="1" smtClean="0"/>
              <a:t>Pech</a:t>
            </a:r>
            <a:r>
              <a:rPr lang="es-ES" dirty="0" smtClean="0"/>
              <a:t>                (chibcha)                        1,000</a:t>
            </a:r>
          </a:p>
          <a:p>
            <a:r>
              <a:rPr lang="es-ES" dirty="0" smtClean="0"/>
              <a:t>                                              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 smtClean="0"/>
              <a:t>Sumo               (</a:t>
            </a:r>
            <a:r>
              <a:rPr lang="es-ES" dirty="0" err="1" smtClean="0"/>
              <a:t>misumalpa</a:t>
            </a:r>
            <a:r>
              <a:rPr lang="es-ES" dirty="0" smtClean="0"/>
              <a:t>)                       700</a:t>
            </a:r>
          </a:p>
          <a:p>
            <a:r>
              <a:rPr lang="es-ES" dirty="0" smtClean="0"/>
              <a:t>                                              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 smtClean="0"/>
              <a:t>Tol                   (jicaque)                            350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s-ES" sz="4400" dirty="0" smtClean="0"/>
              <a:t>Costa Rica </a:t>
            </a:r>
            <a:r>
              <a:rPr lang="es-ES" dirty="0" smtClean="0"/>
              <a:t>                     </a:t>
            </a:r>
            <a:endParaRPr lang="es-ES" dirty="0" smtClean="0"/>
          </a:p>
          <a:p>
            <a:r>
              <a:rPr lang="es-ES" sz="2900" dirty="0" smtClean="0"/>
              <a:t> </a:t>
            </a:r>
            <a:r>
              <a:rPr lang="es-ES" sz="2900" dirty="0" smtClean="0"/>
              <a:t>Boruca             (chibcha)   </a:t>
            </a:r>
            <a:r>
              <a:rPr lang="es-ES" sz="2900" dirty="0" smtClean="0"/>
              <a:t>    </a:t>
            </a:r>
            <a:r>
              <a:rPr lang="es-ES" sz="2900" dirty="0" smtClean="0"/>
              <a:t>extinto</a:t>
            </a:r>
          </a:p>
          <a:p>
            <a:pPr>
              <a:buNone/>
            </a:pPr>
            <a:r>
              <a:rPr lang="es-ES" sz="2900" dirty="0" smtClean="0"/>
              <a:t>                                        </a:t>
            </a:r>
            <a:endParaRPr lang="es-ES" sz="2900" dirty="0" smtClean="0"/>
          </a:p>
          <a:p>
            <a:r>
              <a:rPr lang="es-ES" sz="2900" dirty="0" smtClean="0"/>
              <a:t>  </a:t>
            </a:r>
            <a:r>
              <a:rPr lang="es-ES" sz="2900" dirty="0" err="1" smtClean="0"/>
              <a:t>Bribri</a:t>
            </a:r>
            <a:r>
              <a:rPr lang="es-ES" sz="2900" dirty="0" smtClean="0"/>
              <a:t>               (chibcha)    </a:t>
            </a:r>
            <a:r>
              <a:rPr lang="es-ES" sz="2900" dirty="0" smtClean="0"/>
              <a:t>  </a:t>
            </a:r>
            <a:r>
              <a:rPr lang="es-ES" sz="2900" dirty="0" smtClean="0"/>
              <a:t>  11,000</a:t>
            </a:r>
          </a:p>
          <a:p>
            <a:pPr>
              <a:buNone/>
            </a:pPr>
            <a:r>
              <a:rPr lang="es-ES" sz="2900" dirty="0" smtClean="0"/>
              <a:t>                                             </a:t>
            </a:r>
            <a:endParaRPr lang="es-ES" sz="2900" dirty="0" smtClean="0"/>
          </a:p>
          <a:p>
            <a:r>
              <a:rPr lang="es-ES" sz="2900" dirty="0" smtClean="0"/>
              <a:t>  </a:t>
            </a:r>
            <a:r>
              <a:rPr lang="es-ES" sz="2900" dirty="0" err="1" smtClean="0"/>
              <a:t>Cabécar</a:t>
            </a:r>
            <a:r>
              <a:rPr lang="es-ES" sz="2900" dirty="0" smtClean="0"/>
              <a:t>           (chibcha)        </a:t>
            </a:r>
            <a:r>
              <a:rPr lang="es-ES" sz="2900" dirty="0" smtClean="0"/>
              <a:t>  </a:t>
            </a:r>
            <a:r>
              <a:rPr lang="es-ES" sz="2900" dirty="0" smtClean="0"/>
              <a:t>9,000</a:t>
            </a:r>
          </a:p>
          <a:p>
            <a:pPr>
              <a:buNone/>
            </a:pPr>
            <a:r>
              <a:rPr lang="es-ES" sz="2900" dirty="0" smtClean="0"/>
              <a:t>                                           </a:t>
            </a:r>
            <a:endParaRPr lang="es-ES" sz="2900" dirty="0" smtClean="0"/>
          </a:p>
          <a:p>
            <a:r>
              <a:rPr lang="es-ES" sz="2900" dirty="0" smtClean="0"/>
              <a:t>  Guatuso</a:t>
            </a:r>
            <a:r>
              <a:rPr lang="es-ES" sz="2900" dirty="0" smtClean="0"/>
              <a:t>           (chibcha)            </a:t>
            </a:r>
            <a:r>
              <a:rPr lang="es-ES" sz="2900" dirty="0" smtClean="0"/>
              <a:t>350</a:t>
            </a:r>
            <a:endParaRPr lang="es-ES" sz="2900" dirty="0" smtClean="0"/>
          </a:p>
          <a:p>
            <a:pPr>
              <a:buNone/>
            </a:pPr>
            <a:r>
              <a:rPr lang="es-ES" sz="2900" dirty="0" smtClean="0"/>
              <a:t>                                              </a:t>
            </a:r>
            <a:endParaRPr lang="es-ES" sz="2900" dirty="0" smtClean="0"/>
          </a:p>
          <a:p>
            <a:r>
              <a:rPr lang="es-ES" sz="2900" dirty="0" smtClean="0"/>
              <a:t> </a:t>
            </a:r>
            <a:r>
              <a:rPr lang="es-ES" sz="2900" dirty="0" err="1" smtClean="0"/>
              <a:t>Teribe</a:t>
            </a:r>
            <a:r>
              <a:rPr lang="es-ES" sz="2900" dirty="0" smtClean="0"/>
              <a:t>              (chibcha)                 5</a:t>
            </a:r>
          </a:p>
          <a:p>
            <a:pPr>
              <a:buNone/>
            </a:pPr>
            <a:r>
              <a:rPr lang="es-ES" sz="2900" dirty="0" smtClean="0"/>
              <a:t>                                            </a:t>
            </a:r>
            <a:endParaRPr lang="es-ES" sz="2900" dirty="0" smtClean="0"/>
          </a:p>
          <a:p>
            <a:r>
              <a:rPr lang="es-ES" sz="2900" dirty="0" smtClean="0"/>
              <a:t> </a:t>
            </a:r>
            <a:r>
              <a:rPr lang="es-ES" sz="2900" dirty="0" err="1" smtClean="0"/>
              <a:t>Buglere</a:t>
            </a:r>
            <a:r>
              <a:rPr lang="es-ES" sz="2900" dirty="0" smtClean="0"/>
              <a:t>            (chibcha)           1,000</a:t>
            </a:r>
          </a:p>
          <a:p>
            <a:pPr>
              <a:buNone/>
            </a:pPr>
            <a:r>
              <a:rPr lang="es-ES" sz="2900" dirty="0" smtClean="0"/>
              <a:t>                                           </a:t>
            </a:r>
            <a:endParaRPr lang="es-ES" sz="2900" dirty="0" smtClean="0"/>
          </a:p>
          <a:p>
            <a:r>
              <a:rPr lang="es-ES" sz="2900" dirty="0" smtClean="0"/>
              <a:t> </a:t>
            </a:r>
            <a:r>
              <a:rPr lang="es-ES" sz="2900" dirty="0" err="1" smtClean="0"/>
              <a:t>Guaymí</a:t>
            </a:r>
            <a:r>
              <a:rPr lang="es-ES" sz="2900" dirty="0" smtClean="0"/>
              <a:t>            (chibcha)            </a:t>
            </a:r>
            <a:r>
              <a:rPr lang="es-ES" sz="2900" dirty="0" smtClean="0"/>
              <a:t>2,500</a:t>
            </a:r>
            <a:endParaRPr lang="es-ES" sz="2900" dirty="0" smtClean="0"/>
          </a:p>
          <a:p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s-ES_tradnl" sz="4400" dirty="0" smtClean="0"/>
              <a:t>Panamá</a:t>
            </a:r>
          </a:p>
          <a:p>
            <a:r>
              <a:rPr lang="es-ES" sz="2900" dirty="0" smtClean="0"/>
              <a:t>  </a:t>
            </a:r>
            <a:r>
              <a:rPr lang="es-ES" sz="2900" dirty="0" err="1" smtClean="0"/>
              <a:t>Buglere</a:t>
            </a:r>
            <a:r>
              <a:rPr lang="es-ES" sz="2900" dirty="0" smtClean="0"/>
              <a:t>            (chibcha)                  </a:t>
            </a:r>
            <a:r>
              <a:rPr lang="es-ES" sz="2900" dirty="0" smtClean="0"/>
              <a:t> </a:t>
            </a:r>
            <a:r>
              <a:rPr lang="es-ES" sz="2900" dirty="0" smtClean="0"/>
              <a:t>2,500</a:t>
            </a:r>
          </a:p>
          <a:p>
            <a:pPr>
              <a:buNone/>
            </a:pPr>
            <a:r>
              <a:rPr lang="es-ES" sz="2900" dirty="0" smtClean="0"/>
              <a:t>                                		   </a:t>
            </a:r>
            <a:endParaRPr lang="es-ES" sz="2900" dirty="0" smtClean="0"/>
          </a:p>
          <a:p>
            <a:r>
              <a:rPr lang="es-ES" sz="2900" dirty="0" err="1" smtClean="0"/>
              <a:t>Emberá</a:t>
            </a:r>
            <a:r>
              <a:rPr lang="es-ES" sz="2900" dirty="0" smtClean="0"/>
              <a:t>            (chocó)                      </a:t>
            </a:r>
            <a:r>
              <a:rPr lang="es-ES" sz="2900" dirty="0" smtClean="0"/>
              <a:t> </a:t>
            </a:r>
            <a:r>
              <a:rPr lang="es-ES" sz="2900" dirty="0" smtClean="0"/>
              <a:t>35,000</a:t>
            </a:r>
          </a:p>
          <a:p>
            <a:pPr>
              <a:buNone/>
            </a:pPr>
            <a:r>
              <a:rPr lang="es-ES" sz="2900" dirty="0" smtClean="0"/>
              <a:t>                               		   </a:t>
            </a:r>
            <a:endParaRPr lang="es-ES" sz="2900" dirty="0" smtClean="0"/>
          </a:p>
          <a:p>
            <a:r>
              <a:rPr lang="es-ES" sz="2900" dirty="0" smtClean="0"/>
              <a:t> </a:t>
            </a:r>
            <a:r>
              <a:rPr lang="es-ES" sz="2900" dirty="0" err="1" smtClean="0"/>
              <a:t>Guaymí</a:t>
            </a:r>
            <a:r>
              <a:rPr lang="es-ES" sz="2900" dirty="0" smtClean="0"/>
              <a:t>            (chibcha)                 150,000</a:t>
            </a:r>
          </a:p>
          <a:p>
            <a:pPr>
              <a:buNone/>
            </a:pPr>
            <a:r>
              <a:rPr lang="es-ES" sz="2900" dirty="0" smtClean="0"/>
              <a:t>                                    	   	      </a:t>
            </a:r>
            <a:endParaRPr lang="es-ES" sz="2900" dirty="0" smtClean="0"/>
          </a:p>
          <a:p>
            <a:r>
              <a:rPr lang="es-ES" sz="2900" dirty="0" smtClean="0"/>
              <a:t>  Kuna               (chibcha)                    65,000</a:t>
            </a:r>
          </a:p>
          <a:p>
            <a:pPr>
              <a:buNone/>
            </a:pPr>
            <a:r>
              <a:rPr lang="es-ES" sz="2900" dirty="0" smtClean="0"/>
              <a:t>                                           	   </a:t>
            </a:r>
            <a:endParaRPr lang="es-ES" sz="2900" dirty="0" smtClean="0"/>
          </a:p>
          <a:p>
            <a:r>
              <a:rPr lang="es-ES" sz="2900" dirty="0" smtClean="0"/>
              <a:t> </a:t>
            </a:r>
            <a:r>
              <a:rPr lang="es-ES" sz="2900" dirty="0" err="1" smtClean="0"/>
              <a:t>Teribe</a:t>
            </a:r>
            <a:r>
              <a:rPr lang="es-ES" sz="2900" dirty="0" smtClean="0"/>
              <a:t>              (chibcha)                     3,000</a:t>
            </a:r>
          </a:p>
          <a:p>
            <a:pPr>
              <a:buNone/>
            </a:pPr>
            <a:r>
              <a:rPr lang="es-ES" sz="2900" dirty="0" smtClean="0"/>
              <a:t>                                          	    </a:t>
            </a:r>
            <a:endParaRPr lang="es-ES" sz="2900" dirty="0" smtClean="0"/>
          </a:p>
          <a:p>
            <a:r>
              <a:rPr lang="es-ES" sz="2900" dirty="0" smtClean="0"/>
              <a:t> </a:t>
            </a:r>
            <a:r>
              <a:rPr lang="es-ES" sz="2900" dirty="0" err="1" smtClean="0"/>
              <a:t>Waunana</a:t>
            </a:r>
            <a:r>
              <a:rPr lang="es-ES" sz="2900" dirty="0" smtClean="0"/>
              <a:t>         (chocó)                        </a:t>
            </a:r>
            <a:r>
              <a:rPr lang="es-ES" sz="2900" dirty="0" smtClean="0"/>
              <a:t>3,000</a:t>
            </a:r>
            <a:endParaRPr lang="es-ES" sz="2900" dirty="0" smtClean="0"/>
          </a:p>
          <a:p>
            <a:pPr>
              <a:buNone/>
            </a:pPr>
            <a:r>
              <a:rPr lang="es-ES" dirty="0" smtClean="0"/>
              <a:t> 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s-ES_tradnl" dirty="0" smtClean="0"/>
          </a:p>
          <a:p>
            <a:pPr algn="ctr"/>
            <a:endParaRPr lang="es-ES_tradnl" dirty="0" smtClean="0"/>
          </a:p>
          <a:p>
            <a:pPr algn="ctr"/>
            <a:r>
              <a:rPr lang="es-ES_tradnl" sz="4800" dirty="0" smtClean="0"/>
              <a:t>Gracias por su atención</a:t>
            </a:r>
            <a:endParaRPr lang="es-E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8" name="7 Marcador de contenido" descr="350px-Centroamerica_politic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43174" y="2143116"/>
            <a:ext cx="3929090" cy="305276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Lengua oficial: Español</a:t>
            </a:r>
            <a:br>
              <a:rPr lang="es-ES_tradnl" dirty="0" smtClean="0"/>
            </a:br>
            <a:r>
              <a:rPr lang="es-ES_tradnl" dirty="0" smtClean="0"/>
              <a:t>Excepto Belice: Inglés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La lengua prehispánica más importante es la </a:t>
            </a:r>
            <a:r>
              <a:rPr lang="es-ES_tradnl" dirty="0" err="1" smtClean="0"/>
              <a:t>Mayense</a:t>
            </a:r>
            <a:r>
              <a:rPr lang="es-ES_tradnl" dirty="0" smtClean="0"/>
              <a:t>, </a:t>
            </a:r>
            <a:r>
              <a:rPr lang="es-ES" dirty="0" smtClean="0"/>
              <a:t>formada </a:t>
            </a:r>
            <a:r>
              <a:rPr lang="es-ES" dirty="0" smtClean="0"/>
              <a:t>por </a:t>
            </a:r>
            <a:r>
              <a:rPr lang="es-ES" dirty="0" smtClean="0"/>
              <a:t> </a:t>
            </a:r>
            <a:r>
              <a:rPr lang="es-ES" dirty="0" smtClean="0"/>
              <a:t>26 lenguas </a:t>
            </a:r>
            <a:r>
              <a:rPr lang="es-ES" dirty="0" smtClean="0"/>
              <a:t>emparentadas, habladas por </a:t>
            </a:r>
            <a:r>
              <a:rPr lang="es-ES" dirty="0" smtClean="0"/>
              <a:t>unos 6 millones de </a:t>
            </a:r>
            <a:r>
              <a:rPr lang="es-ES" dirty="0" smtClean="0"/>
              <a:t>indígenas, </a:t>
            </a:r>
            <a:r>
              <a:rPr lang="es-ES" dirty="0" smtClean="0"/>
              <a:t>principalmente en Guatemala. </a:t>
            </a:r>
            <a:endParaRPr lang="es-ES" dirty="0" smtClean="0"/>
          </a:p>
          <a:p>
            <a:r>
              <a:rPr lang="es-ES" dirty="0" smtClean="0"/>
              <a:t>En </a:t>
            </a:r>
            <a:r>
              <a:rPr lang="es-ES" dirty="0" smtClean="0"/>
              <a:t>1996, Guatemala reconoció formalmente 21 lenguas </a:t>
            </a:r>
            <a:r>
              <a:rPr lang="es-ES" dirty="0" err="1" smtClean="0"/>
              <a:t>mayenses</a:t>
            </a:r>
            <a:r>
              <a:rPr lang="es-ES" dirty="0" smtClean="0"/>
              <a:t> por su nombre y México reconoció otras 8 que no eran habladas en Guatemala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Por su extensión la </a:t>
            </a:r>
            <a:r>
              <a:rPr lang="es-ES" u="sng" dirty="0" smtClean="0"/>
              <a:t>familia </a:t>
            </a:r>
            <a:r>
              <a:rPr lang="es-ES" u="sng" dirty="0" err="1" smtClean="0"/>
              <a:t>lenmichí</a:t>
            </a:r>
            <a:r>
              <a:rPr lang="es-ES" u="sng" dirty="0" smtClean="0"/>
              <a:t> (</a:t>
            </a:r>
            <a:r>
              <a:rPr lang="es-ES" u="sng" dirty="0" err="1" smtClean="0"/>
              <a:t>lencha</a:t>
            </a:r>
            <a:r>
              <a:rPr lang="es-ES" u="sng" dirty="0" smtClean="0"/>
              <a:t>-</a:t>
            </a:r>
            <a:r>
              <a:rPr lang="es-ES" u="sng" dirty="0" err="1" smtClean="0"/>
              <a:t>misulmalpa</a:t>
            </a:r>
            <a:r>
              <a:rPr lang="es-ES" u="sng" dirty="0" smtClean="0"/>
              <a:t>-chibcha)</a:t>
            </a:r>
            <a:r>
              <a:rPr lang="es-ES" dirty="0" smtClean="0"/>
              <a:t> que se extiende hasta América del Sur.</a:t>
            </a:r>
          </a:p>
          <a:p>
            <a:r>
              <a:rPr lang="es-ES" dirty="0" smtClean="0"/>
              <a:t>El </a:t>
            </a:r>
            <a:r>
              <a:rPr lang="es-ES" u="sng" dirty="0" err="1" smtClean="0"/>
              <a:t>garifuna</a:t>
            </a:r>
            <a:r>
              <a:rPr lang="es-ES" dirty="0" smtClean="0"/>
              <a:t> de la </a:t>
            </a:r>
            <a:r>
              <a:rPr lang="es-ES" u="sng" dirty="0" smtClean="0"/>
              <a:t>familia </a:t>
            </a:r>
            <a:r>
              <a:rPr lang="es-ES" u="sng" dirty="0" err="1" smtClean="0"/>
              <a:t>arawak</a:t>
            </a:r>
            <a:r>
              <a:rPr lang="es-ES" dirty="0" smtClean="0"/>
              <a:t>, hablado por unas 200 mil personas, fue llevado a Centroamérica durante el período colonial.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Atlas sociolingüístico de pueblos indígenas en América Latina (2011)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420 </a:t>
            </a:r>
            <a:r>
              <a:rPr lang="es-ES" dirty="0" smtClean="0"/>
              <a:t>lenguas de las cuales mas de 20% eran idiomas transfronterizos (</a:t>
            </a:r>
            <a:r>
              <a:rPr lang="es-ES" dirty="0" smtClean="0"/>
              <a:t>África </a:t>
            </a:r>
            <a:r>
              <a:rPr lang="es-ES" dirty="0" smtClean="0"/>
              <a:t>2,000 </a:t>
            </a:r>
            <a:r>
              <a:rPr lang="es-ES" dirty="0" smtClean="0"/>
              <a:t>lenguas).</a:t>
            </a:r>
          </a:p>
          <a:p>
            <a:pPr>
              <a:buNone/>
            </a:pPr>
            <a:r>
              <a:rPr lang="es-ES" dirty="0" smtClean="0"/>
              <a:t> Hay </a:t>
            </a:r>
            <a:r>
              <a:rPr lang="es-ES" dirty="0" smtClean="0"/>
              <a:t>99 </a:t>
            </a:r>
            <a:r>
              <a:rPr lang="es-ES" dirty="0" smtClean="0"/>
              <a:t>familias</a:t>
            </a:r>
          </a:p>
          <a:p>
            <a:pPr>
              <a:buNone/>
            </a:pPr>
            <a:r>
              <a:rPr lang="es-ES" dirty="0" smtClean="0"/>
              <a:t> </a:t>
            </a:r>
            <a:r>
              <a:rPr lang="es-ES" dirty="0" smtClean="0"/>
              <a:t>En América Latina la familia lingüística más importante es la </a:t>
            </a:r>
            <a:r>
              <a:rPr lang="es-ES" b="1" dirty="0" err="1" smtClean="0"/>
              <a:t>Arawak</a:t>
            </a:r>
            <a:r>
              <a:rPr lang="es-ES" dirty="0" smtClean="0"/>
              <a:t>, </a:t>
            </a:r>
            <a:r>
              <a:rPr lang="es-ES" dirty="0" smtClean="0"/>
              <a:t>desde Centroamérica a la Amazonía. 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Cerca </a:t>
            </a:r>
            <a:r>
              <a:rPr lang="es-ES" dirty="0" smtClean="0"/>
              <a:t>de un quinto de los pueblos indígenas en América Latina ha dejado de hablar su lengua </a:t>
            </a:r>
            <a:r>
              <a:rPr lang="es-ES" dirty="0" smtClean="0"/>
              <a:t>indígena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Quechua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Hablada por 8 a11 </a:t>
            </a:r>
            <a:r>
              <a:rPr lang="es-ES" dirty="0" smtClean="0"/>
              <a:t>millones de personas principalmente en </a:t>
            </a:r>
            <a:r>
              <a:rPr lang="es-ES" dirty="0" smtClean="0"/>
              <a:t>Perú, </a:t>
            </a:r>
            <a:r>
              <a:rPr lang="es-ES" dirty="0" smtClean="0"/>
              <a:t>Bolivia, Ecuador y algunas partes de Colombia y </a:t>
            </a:r>
            <a:r>
              <a:rPr lang="es-ES" dirty="0" smtClean="0"/>
              <a:t>Argentina.</a:t>
            </a:r>
          </a:p>
          <a:p>
            <a:r>
              <a:rPr lang="es-ES" dirty="0" smtClean="0"/>
              <a:t>También </a:t>
            </a:r>
            <a:r>
              <a:rPr lang="es-ES" dirty="0" smtClean="0"/>
              <a:t>conocida como quichua, </a:t>
            </a:r>
            <a:r>
              <a:rPr lang="es-ES" dirty="0" err="1" smtClean="0"/>
              <a:t>qheshwa</a:t>
            </a:r>
            <a:r>
              <a:rPr lang="es-ES" dirty="0" smtClean="0"/>
              <a:t>, </a:t>
            </a:r>
            <a:r>
              <a:rPr lang="es-ES" dirty="0" err="1" smtClean="0"/>
              <a:t>keshua</a:t>
            </a:r>
            <a:r>
              <a:rPr lang="es-ES" dirty="0" smtClean="0"/>
              <a:t>, </a:t>
            </a:r>
            <a:r>
              <a:rPr lang="es-ES" dirty="0" err="1" smtClean="0"/>
              <a:t>keswa</a:t>
            </a:r>
            <a:r>
              <a:rPr lang="es-ES" dirty="0" smtClean="0"/>
              <a:t>, runa-</a:t>
            </a:r>
            <a:r>
              <a:rPr lang="es-ES" dirty="0" err="1" smtClean="0"/>
              <a:t>simi</a:t>
            </a:r>
            <a:r>
              <a:rPr lang="es-ES" dirty="0" smtClean="0"/>
              <a:t> u </a:t>
            </a:r>
            <a:r>
              <a:rPr lang="es-ES" dirty="0" err="1" smtClean="0"/>
              <a:t>napenio</a:t>
            </a:r>
            <a:r>
              <a:rPr lang="es-ES" dirty="0" smtClean="0"/>
              <a:t>. </a:t>
            </a:r>
          </a:p>
          <a:p>
            <a:r>
              <a:rPr lang="es-ES" dirty="0" smtClean="0"/>
              <a:t>El Quechua </a:t>
            </a:r>
            <a:r>
              <a:rPr lang="es-ES" dirty="0" smtClean="0"/>
              <a:t>representa la principal familia lingüística de estos países después de la indoeuropea. </a:t>
            </a: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Se caracteriza por ser una lengua aglutinante (las palabras se forman básicamente pegando o adjuntando monemas), y también por adjuntar sufijos a raíces regulares para formar nuevas palabras.</a:t>
            </a:r>
          </a:p>
          <a:p>
            <a:r>
              <a:rPr lang="es-ES" dirty="0" smtClean="0"/>
              <a:t>Otra característica es la aplicación de la </a:t>
            </a:r>
            <a:r>
              <a:rPr lang="es-ES" dirty="0" err="1" smtClean="0"/>
              <a:t>evidencialidad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Aimara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Hablada </a:t>
            </a:r>
            <a:r>
              <a:rPr lang="es-ES" dirty="0" smtClean="0"/>
              <a:t>por más de 2 millones de </a:t>
            </a:r>
            <a:r>
              <a:rPr lang="es-ES" dirty="0" smtClean="0"/>
              <a:t>personas </a:t>
            </a:r>
            <a:r>
              <a:rPr lang="es-ES" dirty="0" smtClean="0"/>
              <a:t>en Bolivia, Perú, Chile y Argentina. </a:t>
            </a:r>
          </a:p>
          <a:p>
            <a:r>
              <a:rPr lang="es-ES" dirty="0" smtClean="0"/>
              <a:t>El </a:t>
            </a:r>
            <a:r>
              <a:rPr lang="es-ES" dirty="0" smtClean="0"/>
              <a:t>aimara también es aglutinante y mantiene una estructura básica en su formación, utiliza la </a:t>
            </a:r>
            <a:r>
              <a:rPr lang="es-ES" dirty="0" err="1" smtClean="0"/>
              <a:t>evidencialidad</a:t>
            </a:r>
            <a:r>
              <a:rPr lang="es-ES" dirty="0" smtClean="0"/>
              <a:t> y emplea solo tres vocales (a, i, u</a:t>
            </a:r>
            <a:r>
              <a:rPr lang="es-ES" dirty="0" smtClean="0"/>
              <a:t>).</a:t>
            </a:r>
          </a:p>
          <a:p>
            <a:pPr lvl="1"/>
            <a:endParaRPr lang="es-ES" sz="3200" dirty="0" smtClean="0"/>
          </a:p>
          <a:p>
            <a:pPr lvl="1">
              <a:buNone/>
            </a:pPr>
            <a:r>
              <a:rPr lang="es-ES" sz="3200" dirty="0" smtClean="0"/>
              <a:t> </a:t>
            </a:r>
            <a:r>
              <a:rPr lang="es-ES" sz="3200" dirty="0" smtClean="0"/>
              <a:t>Además</a:t>
            </a:r>
            <a:r>
              <a:rPr lang="es-ES" sz="3200" dirty="0" smtClean="0"/>
              <a:t>, </a:t>
            </a:r>
            <a:r>
              <a:rPr lang="es-ES" sz="3200" dirty="0" smtClean="0"/>
              <a:t>concibe el futuro como ubicado detrás de uno (todavía no se puede ver), mientras que el presente y el pasado se ubican adelante (ya se ha logrado ver). </a:t>
            </a:r>
            <a:endParaRPr lang="es-E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3600" dirty="0" smtClean="0"/>
              <a:t>Un </a:t>
            </a:r>
            <a:r>
              <a:rPr lang="es-ES" sz="3600" dirty="0" smtClean="0"/>
              <a:t>elemento interesante del aimara es que tiene 4 personas gramaticales</a:t>
            </a:r>
            <a:r>
              <a:rPr lang="es-ES" sz="3600" dirty="0" smtClean="0"/>
              <a:t>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s-ES" sz="3200" dirty="0" smtClean="0"/>
              <a:t>naya </a:t>
            </a:r>
            <a:r>
              <a:rPr lang="es-ES" sz="3200" dirty="0" smtClean="0"/>
              <a:t>(primera persona) la cual hace referencia al que habla</a:t>
            </a:r>
            <a:r>
              <a:rPr lang="es-ES" sz="3200" dirty="0" smtClean="0"/>
              <a:t>;</a:t>
            </a:r>
          </a:p>
          <a:p>
            <a:pPr>
              <a:buFont typeface="Wingdings" pitchFamily="2" charset="2"/>
              <a:buChar char="q"/>
            </a:pPr>
            <a:r>
              <a:rPr lang="es-ES" sz="3200" dirty="0" smtClean="0"/>
              <a:t>juma </a:t>
            </a:r>
            <a:r>
              <a:rPr lang="es-ES" sz="3200" dirty="0" smtClean="0"/>
              <a:t>(segunda persona) que se refiere al </a:t>
            </a:r>
            <a:r>
              <a:rPr lang="es-ES" sz="3200" dirty="0" smtClean="0"/>
              <a:t>oyente;</a:t>
            </a:r>
          </a:p>
          <a:p>
            <a:pPr>
              <a:buFont typeface="Wingdings" pitchFamily="2" charset="2"/>
              <a:buChar char="q"/>
            </a:pPr>
            <a:r>
              <a:rPr lang="es-ES" sz="3200" dirty="0" smtClean="0"/>
              <a:t>jupa </a:t>
            </a:r>
            <a:r>
              <a:rPr lang="es-ES" sz="3200" dirty="0" smtClean="0"/>
              <a:t>que hace referencia a un actor/elemento que no es ni el oyente ni el hablante </a:t>
            </a:r>
            <a:r>
              <a:rPr lang="es-ES" sz="3200" dirty="0" smtClean="0"/>
              <a:t>y</a:t>
            </a:r>
          </a:p>
          <a:p>
            <a:pPr>
              <a:buFont typeface="Wingdings" pitchFamily="2" charset="2"/>
              <a:buChar char="q"/>
            </a:pPr>
            <a:r>
              <a:rPr lang="es-ES" sz="3200" dirty="0" err="1" smtClean="0"/>
              <a:t>jiwasa</a:t>
            </a:r>
            <a:r>
              <a:rPr lang="es-ES" sz="3200" dirty="0" smtClean="0"/>
              <a:t> </a:t>
            </a:r>
            <a:r>
              <a:rPr lang="es-ES" sz="3200" dirty="0" smtClean="0"/>
              <a:t>(cuarta persona) que es una forma que incluye tanto al hablante como al oyente y no se puede equiparar con la forma del nosotros.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84</TotalTime>
  <Words>507</Words>
  <Application>Microsoft Office PowerPoint</Application>
  <PresentationFormat>Presentación en pantalla (4:3)</PresentationFormat>
  <Paragraphs>131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Flujo</vt:lpstr>
      <vt:lpstr>Lenguas Indígenas  de América Central</vt:lpstr>
      <vt:lpstr>Diapositiva 2</vt:lpstr>
      <vt:lpstr>Lengua oficial: Español Excepto Belice: Inglés</vt:lpstr>
      <vt:lpstr>Diapositiva 4</vt:lpstr>
      <vt:lpstr>Atlas sociolingüístico de pueblos indígenas en América Latina (2011)</vt:lpstr>
      <vt:lpstr>Quechua</vt:lpstr>
      <vt:lpstr>Diapositiva 7</vt:lpstr>
      <vt:lpstr>Aimara</vt:lpstr>
      <vt:lpstr>   Un elemento interesante del aimara es que tiene 4 personas gramaticales:</vt:lpstr>
      <vt:lpstr>Guaraní</vt:lpstr>
      <vt:lpstr>Guatemala</vt:lpstr>
      <vt:lpstr>Diapositiva 12</vt:lpstr>
      <vt:lpstr>Diapositiva 13</vt:lpstr>
      <vt:lpstr>Diapositiva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Lenguas Indígenas  de América Central</dc:title>
  <dc:creator>Regina</dc:creator>
  <cp:lastModifiedBy>Regina</cp:lastModifiedBy>
  <cp:revision>10</cp:revision>
  <dcterms:created xsi:type="dcterms:W3CDTF">2013-03-20T18:20:27Z</dcterms:created>
  <dcterms:modified xsi:type="dcterms:W3CDTF">2013-03-20T19:56:02Z</dcterms:modified>
</cp:coreProperties>
</file>