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6858000" cy="9144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07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757E3-AE76-4593-9BDB-1BAB7E1E698E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ACBF13-98A8-4AE7-8998-631824E6F79A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2143125" y="685800"/>
            <a:ext cx="2571750" cy="3429000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F13-98A8-4AE7-8998-631824E6F79A}" type="slidenum">
              <a:rPr lang="es-MX" smtClean="0"/>
              <a:t>1</a:t>
            </a:fld>
            <a:endParaRPr lang="es-MX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F13-98A8-4AE7-8998-631824E6F79A}" type="slidenum">
              <a:rPr lang="es-MX" smtClean="0"/>
              <a:t>2</a:t>
            </a:fld>
            <a:endParaRPr lang="es-MX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F13-98A8-4AE7-8998-631824E6F79A}" type="slidenum">
              <a:rPr lang="es-MX" smtClean="0"/>
              <a:t>3</a:t>
            </a:fld>
            <a:endParaRPr 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F13-98A8-4AE7-8998-631824E6F79A}" type="slidenum">
              <a:rPr lang="es-MX" smtClean="0"/>
              <a:t>4</a:t>
            </a:fld>
            <a:endParaRPr lang="es-MX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F13-98A8-4AE7-8998-631824E6F79A}" type="slidenum">
              <a:rPr lang="es-MX" smtClean="0"/>
              <a:t>5</a:t>
            </a:fld>
            <a:endParaRPr lang="es-MX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F13-98A8-4AE7-8998-631824E6F79A}" type="slidenum">
              <a:rPr lang="es-MX" smtClean="0"/>
              <a:t>6</a:t>
            </a:fld>
            <a:endParaRPr lang="es-MX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F13-98A8-4AE7-8998-631824E6F79A}" type="slidenum">
              <a:rPr lang="es-MX" smtClean="0"/>
              <a:t>7</a:t>
            </a:fld>
            <a:endParaRPr lang="es-MX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F13-98A8-4AE7-8998-631824E6F79A}" type="slidenum">
              <a:rPr lang="es-MX" smtClean="0"/>
              <a:t>8</a:t>
            </a:fld>
            <a:endParaRPr lang="es-MX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ACBF13-98A8-4AE7-8998-631824E6F79A}" type="slidenum">
              <a:rPr lang="es-MX" smtClean="0"/>
              <a:t>9</a:t>
            </a:fld>
            <a:endParaRPr lang="es-MX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D31A35-B2C8-4B47-AB6B-931BD22098CA}" type="datetimeFigureOut">
              <a:rPr lang="es-MX" smtClean="0"/>
              <a:t>19/09/2011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0E8054-BB24-48A7-9833-9C4E20A23457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7.jpeg"/><Relationship Id="rId7" Type="http://schemas.openxmlformats.org/officeDocument/2006/relationships/image" Target="../media/image10.gif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13.jpeg"/><Relationship Id="rId5" Type="http://schemas.openxmlformats.org/officeDocument/2006/relationships/image" Target="../media/image9.gif"/><Relationship Id="rId10" Type="http://schemas.openxmlformats.org/officeDocument/2006/relationships/image" Target="../media/image3.jpeg"/><Relationship Id="rId4" Type="http://schemas.openxmlformats.org/officeDocument/2006/relationships/image" Target="../media/image8.gif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0 Imagen" descr="1024-768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30816" y="-17929"/>
            <a:ext cx="6919632" cy="9179859"/>
          </a:xfrm>
          <a:prstGeom prst="rect">
            <a:avLst/>
          </a:prstGeom>
        </p:spPr>
      </p:pic>
      <p:sp>
        <p:nvSpPr>
          <p:cNvPr id="14639" name="WordArt 303"/>
          <p:cNvSpPr>
            <a:spLocks noChangeArrowheads="1" noChangeShapeType="1" noTextEdit="1"/>
          </p:cNvSpPr>
          <p:nvPr/>
        </p:nvSpPr>
        <p:spPr bwMode="auto">
          <a:xfrm>
            <a:off x="1196752" y="755576"/>
            <a:ext cx="1894533" cy="105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UNIT 1</a:t>
            </a:r>
            <a:endParaRPr lang="es-MX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44 Imagen" descr="los-simpson (1)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40768" y="2492189"/>
            <a:ext cx="4332082" cy="6651811"/>
          </a:xfrm>
          <a:prstGeom prst="rect">
            <a:avLst/>
          </a:prstGeom>
        </p:spPr>
      </p:pic>
      <p:sp>
        <p:nvSpPr>
          <p:cNvPr id="17410" name="WordArt 2"/>
          <p:cNvSpPr>
            <a:spLocks noChangeArrowheads="1" noChangeShapeType="1" noTextEdit="1"/>
          </p:cNvSpPr>
          <p:nvPr/>
        </p:nvSpPr>
        <p:spPr bwMode="auto">
          <a:xfrm>
            <a:off x="560388" y="5988050"/>
            <a:ext cx="1212428" cy="240037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House</a:t>
            </a:r>
          </a:p>
          <a:p>
            <a:pPr algn="ctr" rtl="0"/>
            <a:r>
              <a:rPr lang="es-MX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&amp;</a:t>
            </a:r>
          </a:p>
          <a:p>
            <a:pPr algn="ctr" rtl="0"/>
            <a:r>
              <a:rPr lang="es-MX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7030A0"/>
                </a:solidFill>
                <a:effectLst/>
                <a:latin typeface="Arial Black"/>
              </a:rPr>
              <a:t>food</a:t>
            </a:r>
            <a:endParaRPr lang="es-MX" sz="3600" kern="10" spc="0">
              <a:ln w="9525">
                <a:noFill/>
                <a:round/>
                <a:headEnd/>
                <a:tailEnd/>
              </a:ln>
              <a:solidFill>
                <a:srgbClr val="7030A0"/>
              </a:solidFill>
              <a:effectLst/>
              <a:latin typeface="Arial Black"/>
            </a:endParaRPr>
          </a:p>
        </p:txBody>
      </p:sp>
      <p:sp>
        <p:nvSpPr>
          <p:cNvPr id="17411" name="WordArt 3"/>
          <p:cNvSpPr>
            <a:spLocks noChangeArrowheads="1" noChangeShapeType="1" noTextEdit="1"/>
          </p:cNvSpPr>
          <p:nvPr/>
        </p:nvSpPr>
        <p:spPr bwMode="auto">
          <a:xfrm rot="463900">
            <a:off x="5251610" y="5798059"/>
            <a:ext cx="1199398" cy="14846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There is</a:t>
            </a:r>
          </a:p>
          <a:p>
            <a:pPr algn="ctr" rtl="0"/>
            <a:r>
              <a:rPr lang="es-MX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/>
                <a:latin typeface="Arial Black"/>
              </a:rPr>
              <a:t>There are</a:t>
            </a:r>
            <a:endParaRPr lang="es-MX" sz="3600" kern="10" spc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/>
              <a:latin typeface="Arial Black"/>
            </a:endParaRPr>
          </a:p>
        </p:txBody>
      </p:sp>
      <p:sp>
        <p:nvSpPr>
          <p:cNvPr id="17412" name="WordArt 4"/>
          <p:cNvSpPr>
            <a:spLocks noChangeArrowheads="1" noChangeShapeType="1" noTextEdit="1"/>
          </p:cNvSpPr>
          <p:nvPr/>
        </p:nvSpPr>
        <p:spPr bwMode="auto">
          <a:xfrm rot="764294">
            <a:off x="3338513" y="1304925"/>
            <a:ext cx="3527425" cy="1139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This-That</a:t>
            </a:r>
          </a:p>
          <a:p>
            <a:pPr algn="ctr" rtl="0"/>
            <a:r>
              <a:rPr lang="es-MX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FFC000"/>
                </a:solidFill>
                <a:effectLst/>
                <a:latin typeface="Arial Black"/>
              </a:rPr>
              <a:t>These-Those</a:t>
            </a:r>
            <a:endParaRPr lang="es-MX" sz="3600" kern="10" spc="0">
              <a:ln w="9525">
                <a:noFill/>
                <a:round/>
                <a:headEnd/>
                <a:tailEnd/>
              </a:ln>
              <a:solidFill>
                <a:srgbClr val="FFC000"/>
              </a:solidFill>
              <a:effectLst/>
              <a:latin typeface="Arial Black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 rot="-762753">
            <a:off x="1142771" y="849733"/>
            <a:ext cx="1695270" cy="16615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es-MX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Simple</a:t>
            </a:r>
          </a:p>
          <a:p>
            <a:pPr algn="ctr" rtl="0"/>
            <a:r>
              <a:rPr lang="es-MX" sz="3600" kern="10" spc="0" smtClean="0">
                <a:ln w="9525">
                  <a:noFill/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Arial Black"/>
              </a:rPr>
              <a:t>Present</a:t>
            </a:r>
            <a:endParaRPr lang="es-MX" sz="3600" kern="10" spc="0">
              <a:ln w="9525">
                <a:noFill/>
                <a:round/>
                <a:headEnd/>
                <a:tailEnd/>
              </a:ln>
              <a:solidFill>
                <a:srgbClr val="00B050"/>
              </a:solidFill>
              <a:effectLst/>
              <a:latin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639642" y="2133600"/>
          <a:ext cx="5578716" cy="6034087"/>
        </p:xfrm>
        <a:graphic>
          <a:graphicData uri="http://schemas.openxmlformats.org/drawingml/2006/table">
            <a:tbl>
              <a:tblPr/>
              <a:tblGrid>
                <a:gridCol w="2789358"/>
                <a:gridCol w="2789358"/>
              </a:tblGrid>
              <a:tr h="1379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endParaRPr lang="en-US" sz="1700" dirty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r>
                        <a:rPr lang="es-MX" sz="900" dirty="0">
                          <a:latin typeface="Calibri"/>
                        </a:rPr>
                        <a:t/>
                      </a:r>
                      <a:br>
                        <a:rPr lang="es-MX" sz="900" dirty="0">
                          <a:latin typeface="Calibri"/>
                        </a:rPr>
                      </a:b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r>
                        <a:rPr lang="en-US" sz="1700" dirty="0">
                          <a:latin typeface="Century Gothic"/>
                          <a:ea typeface="Calibri"/>
                          <a:cs typeface="Times New Roman"/>
                        </a:rPr>
                        <a:t>I 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8" marR="58758" marT="0" marB="0" anchor="ctr">
                    <a:lnL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endParaRPr lang="en-US" sz="1700" dirty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r>
                        <a:rPr lang="en-US" sz="1700" dirty="0">
                          <a:latin typeface="Century Gothic"/>
                          <a:ea typeface="Calibri"/>
                          <a:cs typeface="Times New Roman"/>
                        </a:rPr>
                        <a:t>I like 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8" marR="58758" marT="0" marB="0" anchor="ctr">
                    <a:lnL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endParaRPr lang="en-US" sz="170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r>
                        <a:rPr lang="en-US" sz="1700">
                          <a:latin typeface="Century Gothic"/>
                          <a:ea typeface="Calibri"/>
                          <a:cs typeface="Times New Roman"/>
                        </a:rPr>
                        <a:t>You</a:t>
                      </a:r>
                      <a:endParaRPr lang="es-MX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8" marR="58758" marT="0" marB="0" anchor="ctr">
                    <a:lnL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70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Century Gothic"/>
                          <a:ea typeface="Calibri"/>
                          <a:cs typeface="Times New Roman"/>
                        </a:rPr>
                        <a:t>You like</a:t>
                      </a:r>
                      <a:endParaRPr lang="es-MX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8" marR="58758" marT="0" marB="0" anchor="ctr">
                    <a:lnL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endParaRPr lang="en-US" sz="1700" dirty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r>
                        <a:rPr lang="en-US" sz="1700" dirty="0">
                          <a:latin typeface="Century Gothic"/>
                          <a:ea typeface="Calibri"/>
                          <a:cs typeface="Times New Roman"/>
                        </a:rPr>
                        <a:t>              </a:t>
                      </a:r>
                      <a:r>
                        <a:rPr lang="es-MX" sz="1700" dirty="0">
                          <a:latin typeface="Century Gothic"/>
                          <a:ea typeface="Calibri"/>
                          <a:cs typeface="Times New Roman"/>
                        </a:rPr>
                        <a:t> 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r>
                        <a:rPr lang="en-US" sz="1700" dirty="0">
                          <a:latin typeface="Century Gothic"/>
                          <a:ea typeface="Calibri"/>
                          <a:cs typeface="Times New Roman"/>
                        </a:rPr>
                        <a:t>He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8" marR="58758" marT="0" marB="0" anchor="ctr">
                    <a:lnL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Century Gothic"/>
                          <a:ea typeface="Calibri"/>
                          <a:cs typeface="Times New Roman"/>
                        </a:rPr>
                        <a:t>                </a:t>
                      </a:r>
                      <a:endParaRPr lang="es-MX" sz="170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>
                          <a:latin typeface="Century Gothic"/>
                          <a:ea typeface="Calibri"/>
                          <a:cs typeface="Times New Roman"/>
                        </a:rPr>
                        <a:t>He like</a:t>
                      </a:r>
                      <a:r>
                        <a:rPr lang="en-US" sz="1700">
                          <a:solidFill>
                            <a:srgbClr val="FF0000"/>
                          </a:solidFill>
                          <a:latin typeface="Century Gothic"/>
                          <a:ea typeface="Calibri"/>
                          <a:cs typeface="Times New Roman"/>
                        </a:rPr>
                        <a:t>s</a:t>
                      </a:r>
                      <a:endParaRPr lang="es-MX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8" marR="58758" marT="0" marB="0" anchor="ctr">
                    <a:lnL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16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r>
                        <a:rPr lang="en-US" sz="1700">
                          <a:latin typeface="Century Gothic"/>
                          <a:ea typeface="Calibri"/>
                          <a:cs typeface="Times New Roman"/>
                        </a:rPr>
                        <a:t>             </a:t>
                      </a:r>
                      <a:endParaRPr lang="es-MX" sz="170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468755" algn="l"/>
                        </a:tabLst>
                      </a:pPr>
                      <a:r>
                        <a:rPr lang="en-US" sz="1700">
                          <a:latin typeface="Century Gothic"/>
                          <a:ea typeface="Calibri"/>
                          <a:cs typeface="Times New Roman"/>
                        </a:rPr>
                        <a:t>She </a:t>
                      </a:r>
                      <a:endParaRPr lang="es-MX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8" marR="58758" marT="0" marB="0" anchor="ctr">
                    <a:lnL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entury Gothic"/>
                          <a:ea typeface="Calibri"/>
                          <a:cs typeface="Times New Roman"/>
                        </a:rPr>
                        <a:t>               </a:t>
                      </a:r>
                      <a:endParaRPr lang="es-MX" sz="1700" dirty="0">
                        <a:latin typeface="Century Gothic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700" dirty="0">
                          <a:latin typeface="Century Gothic"/>
                          <a:ea typeface="Calibri"/>
                          <a:cs typeface="Times New Roman"/>
                        </a:rPr>
                        <a:t>She like</a:t>
                      </a:r>
                      <a:r>
                        <a:rPr lang="en-US" sz="1700" dirty="0">
                          <a:solidFill>
                            <a:srgbClr val="FF0000"/>
                          </a:solidFill>
                          <a:latin typeface="Century Gothic"/>
                          <a:ea typeface="Calibri"/>
                          <a:cs typeface="Times New Roman"/>
                        </a:rPr>
                        <a:t>s</a:t>
                      </a:r>
                      <a:endParaRPr lang="es-MX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8758" marR="58758" marT="0" marB="0" anchor="ctr">
                    <a:lnL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5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9470" name="Picture 14" descr="los-simpson.jpg"/>
          <p:cNvPicPr>
            <a:picLocks noChangeAspect="1" noChangeArrowheads="1"/>
          </p:cNvPicPr>
          <p:nvPr/>
        </p:nvPicPr>
        <p:blipFill>
          <a:blip r:embed="rId3" cstate="print"/>
          <a:srcRect l="20036" t="15701" r="50735" b="43802"/>
          <a:stretch>
            <a:fillRect/>
          </a:stretch>
        </p:blipFill>
        <p:spPr bwMode="auto">
          <a:xfrm>
            <a:off x="3573016" y="2267744"/>
            <a:ext cx="895350" cy="1227584"/>
          </a:xfrm>
          <a:prstGeom prst="rect">
            <a:avLst/>
          </a:prstGeom>
          <a:noFill/>
        </p:spPr>
      </p:pic>
      <p:pic>
        <p:nvPicPr>
          <p:cNvPr id="19469" name="Picture 13" descr="los-simpson.jpg"/>
          <p:cNvPicPr>
            <a:picLocks noChangeAspect="1" noChangeArrowheads="1"/>
          </p:cNvPicPr>
          <p:nvPr/>
        </p:nvPicPr>
        <p:blipFill>
          <a:blip r:embed="rId3" cstate="print"/>
          <a:srcRect l="20036" t="15701" r="50735" b="43802"/>
          <a:stretch>
            <a:fillRect/>
          </a:stretch>
        </p:blipFill>
        <p:spPr bwMode="auto">
          <a:xfrm>
            <a:off x="764704" y="2411760"/>
            <a:ext cx="895350" cy="1083568"/>
          </a:xfrm>
          <a:prstGeom prst="rect">
            <a:avLst/>
          </a:prstGeom>
          <a:noFill/>
        </p:spPr>
      </p:pic>
      <p:pic>
        <p:nvPicPr>
          <p:cNvPr id="19468" name="Picture 12" descr="los-simpson.jpg"/>
          <p:cNvPicPr>
            <a:picLocks noChangeAspect="1" noChangeArrowheads="1"/>
          </p:cNvPicPr>
          <p:nvPr/>
        </p:nvPicPr>
        <p:blipFill>
          <a:blip r:embed="rId3" cstate="print"/>
          <a:srcRect l="20036" t="15701" r="50735" b="43802"/>
          <a:stretch>
            <a:fillRect/>
          </a:stretch>
        </p:blipFill>
        <p:spPr bwMode="auto">
          <a:xfrm>
            <a:off x="692696" y="3563888"/>
            <a:ext cx="895350" cy="1371600"/>
          </a:xfrm>
          <a:prstGeom prst="rect">
            <a:avLst/>
          </a:prstGeom>
          <a:noFill/>
        </p:spPr>
      </p:pic>
      <p:pic>
        <p:nvPicPr>
          <p:cNvPr id="19467" name="Picture 11" descr="500px-Artie_Ziff.jpg"/>
          <p:cNvPicPr>
            <a:picLocks noChangeAspect="1" noChangeArrowheads="1"/>
          </p:cNvPicPr>
          <p:nvPr/>
        </p:nvPicPr>
        <p:blipFill>
          <a:blip r:embed="rId4" cstate="print"/>
          <a:srcRect l="11631" r="18586"/>
          <a:stretch>
            <a:fillRect/>
          </a:stretch>
        </p:blipFill>
        <p:spPr bwMode="auto">
          <a:xfrm>
            <a:off x="2348880" y="3707904"/>
            <a:ext cx="864096" cy="1238250"/>
          </a:xfrm>
          <a:prstGeom prst="rect">
            <a:avLst/>
          </a:prstGeom>
          <a:noFill/>
        </p:spPr>
      </p:pic>
      <p:pic>
        <p:nvPicPr>
          <p:cNvPr id="19466" name="Picture 10" descr="los-simpson.jpg"/>
          <p:cNvPicPr>
            <a:picLocks noChangeAspect="1" noChangeArrowheads="1"/>
          </p:cNvPicPr>
          <p:nvPr/>
        </p:nvPicPr>
        <p:blipFill>
          <a:blip r:embed="rId3" cstate="print"/>
          <a:srcRect l="20036" t="15701" r="50735" b="43802"/>
          <a:stretch>
            <a:fillRect/>
          </a:stretch>
        </p:blipFill>
        <p:spPr bwMode="auto">
          <a:xfrm>
            <a:off x="3501008" y="3635896"/>
            <a:ext cx="895350" cy="1371600"/>
          </a:xfrm>
          <a:prstGeom prst="rect">
            <a:avLst/>
          </a:prstGeom>
          <a:noFill/>
        </p:spPr>
      </p:pic>
      <p:pic>
        <p:nvPicPr>
          <p:cNvPr id="19465" name="21 Imagen" descr="500px-Artie_Ziff.jpg"/>
          <p:cNvPicPr>
            <a:picLocks noChangeAspect="1" noChangeArrowheads="1"/>
          </p:cNvPicPr>
          <p:nvPr/>
        </p:nvPicPr>
        <p:blipFill>
          <a:blip r:embed="rId4" cstate="print"/>
          <a:srcRect l="17446" r="18586"/>
          <a:stretch>
            <a:fillRect/>
          </a:stretch>
        </p:blipFill>
        <p:spPr bwMode="auto">
          <a:xfrm>
            <a:off x="5301208" y="3635896"/>
            <a:ext cx="792088" cy="1238250"/>
          </a:xfrm>
          <a:prstGeom prst="rect">
            <a:avLst/>
          </a:prstGeom>
          <a:noFill/>
        </p:spPr>
      </p:pic>
      <p:pic>
        <p:nvPicPr>
          <p:cNvPr id="19464" name="Picture 8" descr="los-simpson.jpg"/>
          <p:cNvPicPr>
            <a:picLocks noChangeAspect="1" noChangeArrowheads="1"/>
          </p:cNvPicPr>
          <p:nvPr/>
        </p:nvPicPr>
        <p:blipFill>
          <a:blip r:embed="rId3" cstate="print"/>
          <a:srcRect l="20036" t="15701" r="50735" b="43802"/>
          <a:stretch>
            <a:fillRect/>
          </a:stretch>
        </p:blipFill>
        <p:spPr bwMode="auto">
          <a:xfrm>
            <a:off x="836712" y="5076056"/>
            <a:ext cx="895350" cy="1371600"/>
          </a:xfrm>
          <a:prstGeom prst="rect">
            <a:avLst/>
          </a:prstGeom>
          <a:noFill/>
        </p:spPr>
      </p:pic>
      <p:pic>
        <p:nvPicPr>
          <p:cNvPr id="19463" name="Picture 7" descr="simp_GreatestStory_R1F-550x5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BD87"/>
              </a:clrFrom>
              <a:clrTo>
                <a:srgbClr val="D4BD87">
                  <a:alpha val="0"/>
                </a:srgbClr>
              </a:clrTo>
            </a:clrChange>
          </a:blip>
          <a:srcRect t="9930" r="61658" b="4111"/>
          <a:stretch>
            <a:fillRect/>
          </a:stretch>
        </p:blipFill>
        <p:spPr bwMode="auto">
          <a:xfrm>
            <a:off x="2636912" y="5148064"/>
            <a:ext cx="628650" cy="1400175"/>
          </a:xfrm>
          <a:prstGeom prst="rect">
            <a:avLst/>
          </a:prstGeom>
          <a:noFill/>
        </p:spPr>
      </p:pic>
      <p:pic>
        <p:nvPicPr>
          <p:cNvPr id="19462" name="Picture 6" descr="los-simpson.jpg"/>
          <p:cNvPicPr>
            <a:picLocks noChangeAspect="1" noChangeArrowheads="1"/>
          </p:cNvPicPr>
          <p:nvPr/>
        </p:nvPicPr>
        <p:blipFill>
          <a:blip r:embed="rId3" cstate="print"/>
          <a:srcRect l="20036" t="15701" r="50735" b="43802"/>
          <a:stretch>
            <a:fillRect/>
          </a:stretch>
        </p:blipFill>
        <p:spPr bwMode="auto">
          <a:xfrm>
            <a:off x="3469754" y="5148064"/>
            <a:ext cx="895350" cy="1371600"/>
          </a:xfrm>
          <a:prstGeom prst="rect">
            <a:avLst/>
          </a:prstGeom>
          <a:noFill/>
        </p:spPr>
      </p:pic>
      <p:pic>
        <p:nvPicPr>
          <p:cNvPr id="19461" name="25 Imagen" descr="simp_GreatestStory_R1F-550x550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4BD87"/>
              </a:clrFrom>
              <a:clrTo>
                <a:srgbClr val="D4BD87">
                  <a:alpha val="0"/>
                </a:srgbClr>
              </a:clrTo>
            </a:clrChange>
          </a:blip>
          <a:srcRect t="9930" r="61658" b="4111"/>
          <a:stretch>
            <a:fillRect/>
          </a:stretch>
        </p:blipFill>
        <p:spPr bwMode="auto">
          <a:xfrm>
            <a:off x="5373216" y="5220072"/>
            <a:ext cx="628650" cy="1400175"/>
          </a:xfrm>
          <a:prstGeom prst="rect">
            <a:avLst/>
          </a:prstGeom>
          <a:noFill/>
        </p:spPr>
      </p:pic>
      <p:pic>
        <p:nvPicPr>
          <p:cNvPr id="19460" name="Picture 4" descr="los-simpson.jpg"/>
          <p:cNvPicPr>
            <a:picLocks noChangeAspect="1" noChangeArrowheads="1"/>
          </p:cNvPicPr>
          <p:nvPr/>
        </p:nvPicPr>
        <p:blipFill>
          <a:blip r:embed="rId3" cstate="print"/>
          <a:srcRect l="20036" t="15701" r="50735" b="43802"/>
          <a:stretch>
            <a:fillRect/>
          </a:stretch>
        </p:blipFill>
        <p:spPr bwMode="auto">
          <a:xfrm>
            <a:off x="692696" y="6728792"/>
            <a:ext cx="895350" cy="1371600"/>
          </a:xfrm>
          <a:prstGeom prst="rect">
            <a:avLst/>
          </a:prstGeom>
          <a:noFill/>
        </p:spPr>
      </p:pic>
      <p:pic>
        <p:nvPicPr>
          <p:cNvPr id="19459" name="Picture 3" descr="maggie-simpson.png"/>
          <p:cNvPicPr>
            <a:picLocks noChangeAspect="1" noChangeArrowheads="1"/>
          </p:cNvPicPr>
          <p:nvPr/>
        </p:nvPicPr>
        <p:blipFill>
          <a:blip r:embed="rId6" cstate="print"/>
          <a:srcRect l="23944"/>
          <a:stretch>
            <a:fillRect/>
          </a:stretch>
        </p:blipFill>
        <p:spPr bwMode="auto">
          <a:xfrm>
            <a:off x="2492896" y="6804248"/>
            <a:ext cx="733425" cy="1095375"/>
          </a:xfrm>
          <a:prstGeom prst="rect">
            <a:avLst/>
          </a:prstGeom>
          <a:noFill/>
        </p:spPr>
      </p:pic>
      <p:pic>
        <p:nvPicPr>
          <p:cNvPr id="19458" name="526 Imagen" descr="los-simpson.jpg"/>
          <p:cNvPicPr>
            <a:picLocks noChangeAspect="1" noChangeArrowheads="1"/>
          </p:cNvPicPr>
          <p:nvPr/>
        </p:nvPicPr>
        <p:blipFill>
          <a:blip r:embed="rId3" cstate="print"/>
          <a:srcRect l="20036" t="15701" r="50735" b="43802"/>
          <a:stretch>
            <a:fillRect/>
          </a:stretch>
        </p:blipFill>
        <p:spPr bwMode="auto">
          <a:xfrm>
            <a:off x="3525260" y="6660232"/>
            <a:ext cx="799089" cy="1224136"/>
          </a:xfrm>
          <a:prstGeom prst="rect">
            <a:avLst/>
          </a:prstGeom>
          <a:noFill/>
        </p:spPr>
      </p:pic>
      <p:pic>
        <p:nvPicPr>
          <p:cNvPr id="19457" name="524 Imagen" descr="maggie-simpson.png"/>
          <p:cNvPicPr>
            <a:picLocks noChangeAspect="1" noChangeArrowheads="1"/>
          </p:cNvPicPr>
          <p:nvPr/>
        </p:nvPicPr>
        <p:blipFill>
          <a:blip r:embed="rId6" cstate="print"/>
          <a:srcRect l="23944"/>
          <a:stretch>
            <a:fillRect/>
          </a:stretch>
        </p:blipFill>
        <p:spPr bwMode="auto">
          <a:xfrm>
            <a:off x="5373216" y="6804248"/>
            <a:ext cx="733425" cy="1095375"/>
          </a:xfrm>
          <a:prstGeom prst="rect">
            <a:avLst/>
          </a:prstGeom>
          <a:noFill/>
        </p:spPr>
      </p:pic>
      <p:sp>
        <p:nvSpPr>
          <p:cNvPr id="19472" name="31 Flecha derecha"/>
          <p:cNvSpPr>
            <a:spLocks noChangeArrowheads="1"/>
          </p:cNvSpPr>
          <p:nvPr/>
        </p:nvSpPr>
        <p:spPr bwMode="auto">
          <a:xfrm>
            <a:off x="0" y="467544"/>
            <a:ext cx="4566717" cy="747713"/>
          </a:xfrm>
          <a:prstGeom prst="rightArrow">
            <a:avLst>
              <a:gd name="adj1" fmla="val 50000"/>
              <a:gd name="adj2" fmla="val 49976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Simple Present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1" name="17 Cuadro de texto"/>
          <p:cNvSpPr txBox="1">
            <a:spLocks noChangeArrowheads="1"/>
          </p:cNvSpPr>
          <p:nvPr/>
        </p:nvSpPr>
        <p:spPr bwMode="auto">
          <a:xfrm>
            <a:off x="4494212" y="467544"/>
            <a:ext cx="2363788" cy="74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Flash </a:t>
            </a:r>
            <a:r>
              <a:rPr kumimoji="0" lang="es-MX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Cards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19476" name="Rectangle 20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468438" algn="l"/>
              </a:tabLst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22555" name="483 Flecha derecha"/>
          <p:cNvSpPr>
            <a:spLocks noChangeArrowheads="1"/>
          </p:cNvSpPr>
          <p:nvPr/>
        </p:nvSpPr>
        <p:spPr bwMode="auto">
          <a:xfrm>
            <a:off x="0" y="0"/>
            <a:ext cx="5695951" cy="747713"/>
          </a:xfrm>
          <a:prstGeom prst="rightArrow">
            <a:avLst>
              <a:gd name="adj1" fmla="val 50000"/>
              <a:gd name="adj2" fmla="val 57733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Simple Present positive form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4" name="484 Cuadro de texto"/>
          <p:cNvSpPr txBox="1">
            <a:spLocks noChangeArrowheads="1"/>
          </p:cNvSpPr>
          <p:nvPr/>
        </p:nvSpPr>
        <p:spPr bwMode="auto">
          <a:xfrm>
            <a:off x="5733256" y="1"/>
            <a:ext cx="1124744" cy="611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Know</a:t>
            </a:r>
            <a:endParaRPr kumimoji="0" lang="es-MX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3" name="AutoShape 25"/>
          <p:cNvSpPr>
            <a:spLocks noChangeArrowheads="1"/>
          </p:cNvSpPr>
          <p:nvPr/>
        </p:nvSpPr>
        <p:spPr bwMode="auto">
          <a:xfrm>
            <a:off x="260648" y="827584"/>
            <a:ext cx="2000250" cy="3362325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28575">
            <a:solidFill>
              <a:srgbClr val="D9959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sleep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He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sleep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She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sleep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It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sleep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sleep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We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sleep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They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sleep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2" name="AutoShape 24"/>
          <p:cNvSpPr>
            <a:spLocks noChangeArrowheads="1"/>
          </p:cNvSpPr>
          <p:nvPr/>
        </p:nvSpPr>
        <p:spPr bwMode="auto">
          <a:xfrm>
            <a:off x="1340768" y="755576"/>
            <a:ext cx="1038225" cy="40957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To sleep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1" name="AutoShape 23"/>
          <p:cNvSpPr>
            <a:spLocks noChangeArrowheads="1"/>
          </p:cNvSpPr>
          <p:nvPr/>
        </p:nvSpPr>
        <p:spPr bwMode="auto">
          <a:xfrm>
            <a:off x="2348880" y="827584"/>
            <a:ext cx="2000250" cy="3362325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28575">
            <a:solidFill>
              <a:srgbClr val="D9959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go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He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go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She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go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It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go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es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go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We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go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They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go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50" name="AutoShape 22"/>
          <p:cNvSpPr>
            <a:spLocks noChangeArrowheads="1"/>
          </p:cNvSpPr>
          <p:nvPr/>
        </p:nvSpPr>
        <p:spPr bwMode="auto">
          <a:xfrm>
            <a:off x="4509120" y="827584"/>
            <a:ext cx="2000250" cy="3362325"/>
          </a:xfrm>
          <a:prstGeom prst="roundRect">
            <a:avLst>
              <a:gd name="adj" fmla="val 16667"/>
            </a:avLst>
          </a:prstGeom>
          <a:solidFill>
            <a:srgbClr val="CC0066"/>
          </a:solidFill>
          <a:ln w="28575">
            <a:solidFill>
              <a:srgbClr val="D99594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cry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He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ies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She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ies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It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ies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We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</a:t>
            </a:r>
            <a:endParaRPr kumimoji="0" lang="en-US" sz="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They 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FFFF0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cr</a:t>
            </a: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9" name="AutoShape 21"/>
          <p:cNvSpPr>
            <a:spLocks noChangeArrowheads="1"/>
          </p:cNvSpPr>
          <p:nvPr/>
        </p:nvSpPr>
        <p:spPr bwMode="auto">
          <a:xfrm>
            <a:off x="3356992" y="827584"/>
            <a:ext cx="1038225" cy="40957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To go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48" name="2 Imagen" descr="simpsons-0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BEB5EE"/>
              </a:clrFrom>
              <a:clrTo>
                <a:srgbClr val="BEB5E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84984" y="2555776"/>
            <a:ext cx="981075" cy="1828800"/>
          </a:xfrm>
          <a:prstGeom prst="rect">
            <a:avLst/>
          </a:prstGeom>
          <a:noFill/>
        </p:spPr>
      </p:pic>
      <p:pic>
        <p:nvPicPr>
          <p:cNvPr id="22547" name="1 Imagen" descr="Bart Simpson 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648" y="3203848"/>
            <a:ext cx="2114550" cy="1214438"/>
          </a:xfrm>
          <a:prstGeom prst="rect">
            <a:avLst/>
          </a:prstGeom>
          <a:noFill/>
        </p:spPr>
      </p:pic>
      <p:sp>
        <p:nvSpPr>
          <p:cNvPr id="22546" name="AutoShape 18"/>
          <p:cNvSpPr>
            <a:spLocks noChangeArrowheads="1"/>
          </p:cNvSpPr>
          <p:nvPr/>
        </p:nvSpPr>
        <p:spPr bwMode="auto">
          <a:xfrm>
            <a:off x="5445224" y="827584"/>
            <a:ext cx="1038225" cy="409575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To cry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9" name="AutoShape 11"/>
          <p:cNvSpPr>
            <a:spLocks noChangeArrowheads="1"/>
          </p:cNvSpPr>
          <p:nvPr/>
        </p:nvSpPr>
        <p:spPr bwMode="auto">
          <a:xfrm>
            <a:off x="350266" y="4860032"/>
            <a:ext cx="3006726" cy="38735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facts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8" name="AutoShape 10"/>
          <p:cNvSpPr>
            <a:spLocks noChangeArrowheads="1"/>
          </p:cNvSpPr>
          <p:nvPr/>
        </p:nvSpPr>
        <p:spPr bwMode="auto">
          <a:xfrm>
            <a:off x="332656" y="6444208"/>
            <a:ext cx="3006726" cy="387350"/>
          </a:xfrm>
          <a:prstGeom prst="roundRect">
            <a:avLst>
              <a:gd name="adj" fmla="val 16667"/>
            </a:avLst>
          </a:prstGeom>
          <a:solidFill>
            <a:srgbClr val="DBE5F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We live in Springfield.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4" name="AutoShape 16"/>
          <p:cNvSpPr>
            <a:spLocks noChangeArrowheads="1"/>
          </p:cNvSpPr>
          <p:nvPr/>
        </p:nvSpPr>
        <p:spPr bwMode="auto">
          <a:xfrm>
            <a:off x="3501008" y="4860032"/>
            <a:ext cx="3006725" cy="38735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Habits</a:t>
            </a:r>
            <a:r>
              <a:rPr kumimoji="0" lang="es-MX" sz="14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s-MX" sz="14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routines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3" name="AutoShape 15"/>
          <p:cNvSpPr>
            <a:spLocks noChangeArrowheads="1"/>
          </p:cNvSpPr>
          <p:nvPr/>
        </p:nvSpPr>
        <p:spPr bwMode="auto">
          <a:xfrm>
            <a:off x="3518619" y="6444208"/>
            <a:ext cx="3006725" cy="387350"/>
          </a:xfrm>
          <a:prstGeom prst="roundRect">
            <a:avLst>
              <a:gd name="adj" fmla="val 16667"/>
            </a:avLst>
          </a:prstGeom>
          <a:solidFill>
            <a:srgbClr val="DBE5F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They go to the lake every Summer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10 Imagen" descr="los-simpson-aniversario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046973">
            <a:off x="4792200" y="5386614"/>
            <a:ext cx="1256030" cy="9385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41" name="11 Imagen" descr="500px-Artie_Ziff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3016" y="5292080"/>
            <a:ext cx="1141412" cy="1141413"/>
          </a:xfrm>
          <a:prstGeom prst="rect">
            <a:avLst/>
          </a:prstGeom>
          <a:noFill/>
        </p:spPr>
      </p:pic>
      <p:sp>
        <p:nvSpPr>
          <p:cNvPr id="22536" name="AutoShape 8"/>
          <p:cNvSpPr>
            <a:spLocks noChangeArrowheads="1"/>
          </p:cNvSpPr>
          <p:nvPr/>
        </p:nvSpPr>
        <p:spPr bwMode="auto">
          <a:xfrm>
            <a:off x="332656" y="7020272"/>
            <a:ext cx="3006726" cy="38735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Feelings and emotions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573016" y="7020272"/>
            <a:ext cx="3006725" cy="387350"/>
          </a:xfrm>
          <a:prstGeom prst="roundRect">
            <a:avLst>
              <a:gd name="adj" fmla="val 16667"/>
            </a:avLst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Things that are true in general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5" name="AutoShape 7"/>
          <p:cNvSpPr>
            <a:spLocks noChangeArrowheads="1"/>
          </p:cNvSpPr>
          <p:nvPr/>
        </p:nvSpPr>
        <p:spPr bwMode="auto">
          <a:xfrm>
            <a:off x="404664" y="8460432"/>
            <a:ext cx="3006726" cy="387350"/>
          </a:xfrm>
          <a:prstGeom prst="roundRect">
            <a:avLst>
              <a:gd name="adj" fmla="val 16667"/>
            </a:avLst>
          </a:prstGeom>
          <a:solidFill>
            <a:srgbClr val="DBE5F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You like meat.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40" name="AutoShape 12"/>
          <p:cNvSpPr>
            <a:spLocks noChangeArrowheads="1"/>
          </p:cNvSpPr>
          <p:nvPr/>
        </p:nvSpPr>
        <p:spPr bwMode="auto">
          <a:xfrm>
            <a:off x="3573016" y="8460432"/>
            <a:ext cx="3006725" cy="387350"/>
          </a:xfrm>
          <a:prstGeom prst="roundRect">
            <a:avLst>
              <a:gd name="adj" fmla="val 16667"/>
            </a:avLst>
          </a:prstGeom>
          <a:solidFill>
            <a:srgbClr val="DBE5F1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400" b="1" i="0" u="none" strike="noStrike" cap="none" normalizeH="0" baseline="0" smtClean="0">
                <a:ln>
                  <a:noFill/>
                </a:ln>
                <a:solidFill>
                  <a:srgbClr val="1F497D"/>
                </a:solidFill>
                <a:effectLst/>
                <a:latin typeface="Century Gothic" pitchFamily="34" charset="0"/>
                <a:ea typeface="Calibri" pitchFamily="34" charset="0"/>
                <a:cs typeface="Times New Roman" pitchFamily="18" charset="0"/>
              </a:rPr>
              <a:t>Sunday comes after Saturday.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15 Imagen" descr="homer-simpson-comida-hombre2.gif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8801" y="7343394"/>
            <a:ext cx="1296144" cy="1220373"/>
          </a:xfrm>
          <a:prstGeom prst="rect">
            <a:avLst/>
          </a:prstGeom>
          <a:noFill/>
        </p:spPr>
      </p:pic>
      <p:pic>
        <p:nvPicPr>
          <p:cNvPr id="22534" name="Picture 6" descr="500px-Artie_Ziff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17032" y="7380312"/>
            <a:ext cx="1362075" cy="1147763"/>
          </a:xfrm>
          <a:prstGeom prst="rect">
            <a:avLst/>
          </a:prstGeom>
          <a:noFill/>
        </p:spPr>
      </p:pic>
      <p:pic>
        <p:nvPicPr>
          <p:cNvPr id="22529" name="Picture 1" descr="500px-Artie_Ziff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32656" y="7384677"/>
            <a:ext cx="1362075" cy="1147763"/>
          </a:xfrm>
          <a:prstGeom prst="rect">
            <a:avLst/>
          </a:prstGeom>
          <a:noFill/>
        </p:spPr>
      </p:pic>
      <p:pic>
        <p:nvPicPr>
          <p:cNvPr id="22532" name="13 Imagen" descr="simpsonsmovie_springfield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24744" y="5292080"/>
            <a:ext cx="2058988" cy="1192213"/>
          </a:xfrm>
          <a:prstGeom prst="rect">
            <a:avLst/>
          </a:prstGeom>
          <a:noFill/>
        </p:spPr>
      </p:pic>
      <p:pic>
        <p:nvPicPr>
          <p:cNvPr id="22537" name="22 Imagen" descr="los-simpson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283" t="2583" r="6807" b="3976"/>
          <a:stretch>
            <a:fillRect/>
          </a:stretch>
        </p:blipFill>
        <p:spPr bwMode="auto">
          <a:xfrm>
            <a:off x="332656" y="5436096"/>
            <a:ext cx="914400" cy="1046163"/>
          </a:xfrm>
          <a:prstGeom prst="rect">
            <a:avLst/>
          </a:prstGeom>
          <a:noFill/>
        </p:spPr>
      </p:pic>
      <p:pic>
        <p:nvPicPr>
          <p:cNvPr id="22545" name="5 Imagen" descr="Crying-Lisa-lisa-simpson-642112_320_336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C3C3C3"/>
              </a:clrFrom>
              <a:clrTo>
                <a:srgbClr val="C3C3C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9200" y="3347864"/>
            <a:ext cx="1077913" cy="1133475"/>
          </a:xfrm>
          <a:prstGeom prst="rect">
            <a:avLst/>
          </a:prstGeom>
          <a:noFill/>
        </p:spPr>
      </p:pic>
      <p:pic>
        <p:nvPicPr>
          <p:cNvPr id="22531" name="21 Imagen" descr="5a--days of the week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229200" y="7452320"/>
            <a:ext cx="1031648" cy="1021085"/>
          </a:xfrm>
          <a:prstGeom prst="rect">
            <a:avLst/>
          </a:prstGeom>
          <a:noFill/>
        </p:spPr>
      </p:pic>
      <p:sp>
        <p:nvSpPr>
          <p:cNvPr id="22556" name="Rectangle 28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  <p:sp>
        <p:nvSpPr>
          <p:cNvPr id="22565" name="Rectangle 37"/>
          <p:cNvSpPr>
            <a:spLocks noChangeArrowheads="1"/>
          </p:cNvSpPr>
          <p:nvPr/>
        </p:nvSpPr>
        <p:spPr bwMode="auto">
          <a:xfrm>
            <a:off x="332656" y="4067944"/>
            <a:ext cx="5616624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latin typeface="Calibri" pitchFamily="34" charset="0"/>
                <a:ea typeface="Calibri" pitchFamily="34" charset="0"/>
                <a:cs typeface="Times New Roman" pitchFamily="18" charset="0"/>
              </a:rPr>
              <a:t>W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 use the Simple Present to talk about:</a:t>
            </a:r>
            <a:endParaRPr kumimoji="0" 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6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76" name="Rectangle 48"/>
          <p:cNvSpPr>
            <a:spLocks noChangeArrowheads="1"/>
          </p:cNvSpPr>
          <p:nvPr/>
        </p:nvSpPr>
        <p:spPr bwMode="auto">
          <a:xfrm>
            <a:off x="0" y="457200"/>
            <a:ext cx="6858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77" name="Rectangle 49"/>
          <p:cNvSpPr>
            <a:spLocks noChangeArrowheads="1"/>
          </p:cNvSpPr>
          <p:nvPr/>
        </p:nvSpPr>
        <p:spPr bwMode="auto">
          <a:xfrm>
            <a:off x="0" y="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838" y="952500"/>
            <a:ext cx="6634162" cy="8191500"/>
          </a:xfrm>
          <a:prstGeom prst="rect">
            <a:avLst/>
          </a:prstGeom>
          <a:noFill/>
        </p:spPr>
      </p:pic>
      <p:sp>
        <p:nvSpPr>
          <p:cNvPr id="23555" name="AutoShape 3"/>
          <p:cNvSpPr>
            <a:spLocks noChangeArrowheads="1"/>
          </p:cNvSpPr>
          <p:nvPr/>
        </p:nvSpPr>
        <p:spPr bwMode="auto">
          <a:xfrm>
            <a:off x="0" y="395536"/>
            <a:ext cx="5695950" cy="747712"/>
          </a:xfrm>
          <a:prstGeom prst="rightArrow">
            <a:avLst>
              <a:gd name="adj1" fmla="val 50000"/>
              <a:gd name="adj2" fmla="val 57733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MX" sz="18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Simple Present positive form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459413" y="376238"/>
            <a:ext cx="1406525" cy="74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Do</a:t>
            </a:r>
            <a:endParaRPr kumimoji="0" lang="es-MX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325" y="149225"/>
            <a:ext cx="6783215" cy="8671247"/>
          </a:xfrm>
          <a:prstGeom prst="rect">
            <a:avLst/>
          </a:prstGeom>
          <a:noFill/>
        </p:spPr>
      </p:pic>
      <p:pic>
        <p:nvPicPr>
          <p:cNvPr id="5" name="3 Imagen" descr="Cartoon-Characters-Scooby-Doo-And-Friends-Pictures-And-Wallpapers-6.jpg"/>
          <p:cNvPicPr/>
          <p:nvPr/>
        </p:nvPicPr>
        <p:blipFill>
          <a:blip r:embed="rId4" cstate="print"/>
          <a:srcRect t="42516" r="51629" b="9978"/>
          <a:stretch>
            <a:fillRect/>
          </a:stretch>
        </p:blipFill>
        <p:spPr>
          <a:xfrm flipH="1">
            <a:off x="5445224" y="7596336"/>
            <a:ext cx="961503" cy="10763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211138"/>
            <a:ext cx="6192688" cy="872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7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250825"/>
            <a:ext cx="6120680" cy="8642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2656" y="655637"/>
            <a:ext cx="6262688" cy="8020819"/>
          </a:xfrm>
          <a:prstGeom prst="rect">
            <a:avLst/>
          </a:prstGeom>
          <a:noFill/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6021288" y="-94565"/>
            <a:ext cx="83671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Be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50" name="AutoShape 6"/>
          <p:cNvSpPr>
            <a:spLocks noChangeArrowheads="1"/>
          </p:cNvSpPr>
          <p:nvPr/>
        </p:nvSpPr>
        <p:spPr bwMode="auto">
          <a:xfrm>
            <a:off x="0" y="1"/>
            <a:ext cx="5903912" cy="683568"/>
          </a:xfrm>
          <a:prstGeom prst="rightArrow">
            <a:avLst>
              <a:gd name="adj1" fmla="val 50000"/>
              <a:gd name="adj2" fmla="val 49971"/>
            </a:avLst>
          </a:prstGeom>
          <a:solidFill>
            <a:srgbClr val="FF0000"/>
          </a:solidFill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s-MX" sz="11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MX" sz="18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Verb</a:t>
            </a: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MX" sz="18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to</a:t>
            </a: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s-MX" sz="18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be</a:t>
            </a: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 (Am, </a:t>
            </a:r>
            <a:r>
              <a:rPr kumimoji="0" lang="es-MX" sz="18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Is</a:t>
            </a: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, Are) Positive, </a:t>
            </a:r>
            <a:r>
              <a:rPr kumimoji="0" lang="es-MX" sz="18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Negative</a:t>
            </a:r>
            <a:r>
              <a:rPr kumimoji="0" lang="es-MX" sz="1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, </a:t>
            </a:r>
            <a:r>
              <a:rPr kumimoji="0" lang="es-MX" sz="1800" b="1" i="0" u="none" strike="noStrike" cap="none" normalizeH="0" baseline="0" dirty="0" err="1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Question</a:t>
            </a:r>
            <a:endParaRPr kumimoji="0" 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152</Words>
  <Application>Microsoft Office PowerPoint</Application>
  <PresentationFormat>Presentación en pantalla (4:3)</PresentationFormat>
  <Paragraphs>82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Lupita Soriano</dc:creator>
  <cp:lastModifiedBy>Lupita Soriano</cp:lastModifiedBy>
  <cp:revision>3</cp:revision>
  <dcterms:created xsi:type="dcterms:W3CDTF">2011-09-19T23:03:38Z</dcterms:created>
  <dcterms:modified xsi:type="dcterms:W3CDTF">2011-09-19T23:26:30Z</dcterms:modified>
</cp:coreProperties>
</file>