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8/12/2013</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dirty="0"/>
              <a:t>8/12/2013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dirty="0"/>
              <a:t>8/12/2013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dirty="0"/>
              <a:t>8/12/2013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8/12/2013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dirty="0"/>
              <a:t>8/12/2013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dirty="0"/>
              <a:t>8/12/2013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dirty="0"/>
              <a:t>8/12/2013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dirty="0"/>
              <a:t>8/12/2013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fld id="{AF6E2C9B-5FA2-460D-9BE7-B0812FC2A6FF}" type="datetimeFigureOut">
              <a:rPr lang="en-US" dirty="0"/>
              <a:t>8/12/2013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8/12/2013</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‹Nº›</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586B75A-687E-405C-8A0B-8D00578BA2C3}" type="datetimeFigureOut">
              <a:rPr lang="en-US" dirty="0"/>
              <a:pPr/>
              <a:t>8/12/2013</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sz="7200" dirty="0" smtClean="0"/>
              <a:t>RELACIONES DIPLOMATICAS</a:t>
            </a:r>
            <a:endParaRPr lang="es-MX" sz="7200" dirty="0"/>
          </a:p>
        </p:txBody>
      </p:sp>
      <p:sp>
        <p:nvSpPr>
          <p:cNvPr id="3" name="Subtítulo 2"/>
          <p:cNvSpPr>
            <a:spLocks noGrp="1"/>
          </p:cNvSpPr>
          <p:nvPr>
            <p:ph type="subTitle" idx="1"/>
          </p:nvPr>
        </p:nvSpPr>
        <p:spPr/>
        <p:txBody>
          <a:bodyPr/>
          <a:lstStyle/>
          <a:p>
            <a:endParaRPr lang="es-MX"/>
          </a:p>
        </p:txBody>
      </p:sp>
    </p:spTree>
    <p:extLst>
      <p:ext uri="{BB962C8B-B14F-4D97-AF65-F5344CB8AC3E}">
        <p14:creationId xmlns:p14="http://schemas.microsoft.com/office/powerpoint/2010/main" val="1623238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6656" y="209239"/>
            <a:ext cx="10772775" cy="1658198"/>
          </a:xfrm>
        </p:spPr>
        <p:txBody>
          <a:bodyPr/>
          <a:lstStyle/>
          <a:p>
            <a:r>
              <a:rPr lang="es-MX" dirty="0" smtClean="0"/>
              <a:t>DEFINICION</a:t>
            </a:r>
            <a:endParaRPr lang="es-MX" dirty="0"/>
          </a:p>
        </p:txBody>
      </p:sp>
      <p:sp>
        <p:nvSpPr>
          <p:cNvPr id="3" name="Marcador de contenido 2"/>
          <p:cNvSpPr>
            <a:spLocks noGrp="1"/>
          </p:cNvSpPr>
          <p:nvPr>
            <p:ph idx="1"/>
          </p:nvPr>
        </p:nvSpPr>
        <p:spPr>
          <a:xfrm>
            <a:off x="676656" y="1867437"/>
            <a:ext cx="10753725" cy="4443211"/>
          </a:xfrm>
        </p:spPr>
        <p:style>
          <a:lnRef idx="0">
            <a:schemeClr val="dk1"/>
          </a:lnRef>
          <a:fillRef idx="3">
            <a:schemeClr val="dk1"/>
          </a:fillRef>
          <a:effectRef idx="3">
            <a:schemeClr val="dk1"/>
          </a:effectRef>
          <a:fontRef idx="minor">
            <a:schemeClr val="lt1"/>
          </a:fontRef>
        </p:style>
        <p:txBody>
          <a:bodyPr>
            <a:normAutofit fontScale="77500" lnSpcReduction="20000"/>
          </a:bodyPr>
          <a:lstStyle/>
          <a:p>
            <a:pPr algn="just"/>
            <a:r>
              <a:rPr lang="es-ES" sz="2900" dirty="0" smtClean="0"/>
              <a:t>“</a:t>
            </a:r>
            <a:r>
              <a:rPr lang="es-ES" sz="2900" i="1" dirty="0"/>
              <a:t>El manejo profesional de las relaciones entre soberanos</a:t>
            </a:r>
            <a:r>
              <a:rPr lang="es-ES" sz="2900" dirty="0"/>
              <a:t>” (</a:t>
            </a:r>
            <a:r>
              <a:rPr lang="es-ES" sz="2900" b="1" dirty="0"/>
              <a:t>Cohen</a:t>
            </a:r>
            <a:r>
              <a:rPr lang="es-ES" sz="2900" dirty="0"/>
              <a:t>)</a:t>
            </a:r>
          </a:p>
          <a:p>
            <a:pPr algn="just"/>
            <a:r>
              <a:rPr lang="es-ES" sz="2900" dirty="0"/>
              <a:t>“</a:t>
            </a:r>
            <a:r>
              <a:rPr lang="es-ES" sz="2900" i="1" dirty="0"/>
              <a:t>Sentido común y comprensión aplicados a las relaciones internacionales. La aplicación de la inteligencia y el tacto a la dirección de las relaciones oficiales entre Gobiernos de Estados independientes</a:t>
            </a:r>
            <a:r>
              <a:rPr lang="es-ES" sz="2900" dirty="0"/>
              <a:t>” (</a:t>
            </a:r>
            <a:r>
              <a:rPr lang="es-ES" sz="2900" b="1" dirty="0"/>
              <a:t>Nicolson</a:t>
            </a:r>
            <a:r>
              <a:rPr lang="es-ES" sz="2900" dirty="0"/>
              <a:t>)</a:t>
            </a:r>
          </a:p>
          <a:p>
            <a:pPr algn="just"/>
            <a:r>
              <a:rPr lang="es-ES" sz="2900" dirty="0"/>
              <a:t>“</a:t>
            </a:r>
            <a:r>
              <a:rPr lang="es-ES" sz="2900" i="1" dirty="0"/>
              <a:t>La conducción de las relaciones internacionales por negociación, más que por la fuerza, la propaganda, o el recurso del derecho, y por otros medios pacíficos – como recabar información o generar buena voluntad- que están directa o indirectamente diseñados para promover la negociación. Una actividad esencialmente política y una institución del sistema internacional</a:t>
            </a:r>
            <a:r>
              <a:rPr lang="es-ES" sz="2900" dirty="0"/>
              <a:t>” (</a:t>
            </a:r>
            <a:r>
              <a:rPr lang="es-ES" sz="2900" b="1" dirty="0"/>
              <a:t>Berridge</a:t>
            </a:r>
            <a:r>
              <a:rPr lang="es-ES" sz="2900" dirty="0"/>
              <a:t>)</a:t>
            </a:r>
          </a:p>
          <a:p>
            <a:pPr algn="just"/>
            <a:r>
              <a:rPr lang="es-ES" sz="2900" dirty="0" smtClean="0"/>
              <a:t>La </a:t>
            </a:r>
            <a:r>
              <a:rPr lang="es-ES" sz="2900" dirty="0"/>
              <a:t>práctica diplomática se remonta hasta la Grecia clásica, dándose su evolución paulatinamente de acuerdo con el proporcional incremento de las relaciones internacionales, proceso que se intensifica en nuestros días. La importancia de la práctica diplomática radica en la versatilidad de las funciones desempeñadas por la figura de los embajadores residentes, cuyas funciones giran en torno a la generación de información fidedigna, la minimización de las fricciones potenciales y el fomento de las relaciones amistosas entre los Estados soberanos.</a:t>
            </a:r>
          </a:p>
          <a:p>
            <a:endParaRPr lang="es-MX" dirty="0"/>
          </a:p>
        </p:txBody>
      </p:sp>
    </p:spTree>
    <p:extLst>
      <p:ext uri="{BB962C8B-B14F-4D97-AF65-F5344CB8AC3E}">
        <p14:creationId xmlns:p14="http://schemas.microsoft.com/office/powerpoint/2010/main" val="1763520754"/>
      </p:ext>
    </p:extLst>
  </p:cSld>
  <p:clrMapOvr>
    <a:masterClrMapping/>
  </p:clrMapOvr>
</p:sld>
</file>

<file path=ppt/theme/theme1.xml><?xml version="1.0" encoding="utf-8"?>
<a:theme xmlns:a="http://schemas.openxmlformats.org/drawingml/2006/main" name="Metropolitana">
  <a:themeElements>
    <a:clrScheme name="Metropolitan">
      <a:dk1>
        <a:sysClr val="windowText" lastClr="000000"/>
      </a:dk1>
      <a:lt1>
        <a:sysClr val="window" lastClr="FFFFFF"/>
      </a:lt1>
      <a:dk2>
        <a:srgbClr val="212121"/>
      </a:dk2>
      <a:lt2>
        <a:srgbClr val="636363"/>
      </a:lt2>
      <a:accent1>
        <a:srgbClr val="F03B5E"/>
      </a:accent1>
      <a:accent2>
        <a:srgbClr val="DC6FEC"/>
      </a:accent2>
      <a:accent3>
        <a:srgbClr val="60B1F2"/>
      </a:accent3>
      <a:accent4>
        <a:srgbClr val="6AD5BB"/>
      </a:accent4>
      <a:accent5>
        <a:srgbClr val="E8AB4E"/>
      </a:accent5>
      <a:accent6>
        <a:srgbClr val="F56447"/>
      </a:accent6>
      <a:hlink>
        <a:srgbClr val="8F8F8F"/>
      </a:hlink>
      <a:folHlink>
        <a:srgbClr val="A5A5A5"/>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33ACF124-275F-44F2-8DE0-0A755069829B}"/>
    </a:ext>
  </a:extLst>
</a:theme>
</file>

<file path=docProps/app.xml><?xml version="1.0" encoding="utf-8"?>
<Properties xmlns="http://schemas.openxmlformats.org/officeDocument/2006/extended-properties" xmlns:vt="http://schemas.openxmlformats.org/officeDocument/2006/docPropsVTypes">
  <Template>TC103457491[[fn=Metropolitano]]</Template>
  <TotalTime>5</TotalTime>
  <Words>199</Words>
  <Application>Microsoft Office PowerPoint</Application>
  <PresentationFormat>Panorámica</PresentationFormat>
  <Paragraphs>6</Paragraphs>
  <Slides>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vt:i4>
      </vt:variant>
    </vt:vector>
  </HeadingPairs>
  <TitlesOfParts>
    <vt:vector size="5" baseType="lpstr">
      <vt:lpstr>Arial</vt:lpstr>
      <vt:lpstr>Calibri Light</vt:lpstr>
      <vt:lpstr>Metropolitana</vt:lpstr>
      <vt:lpstr>RELACIONES DIPLOMATICAS</vt:lpstr>
      <vt:lpstr>DEFINICION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RELACIONES DIPLOMATICAS</dc:title>
  <dc:creator>arely medina</dc:creator>
  <cp:lastModifiedBy>arely medina</cp:lastModifiedBy>
  <cp:revision>1</cp:revision>
  <dcterms:created xsi:type="dcterms:W3CDTF">2013-08-12T19:34:55Z</dcterms:created>
  <dcterms:modified xsi:type="dcterms:W3CDTF">2013-08-12T19:40:16Z</dcterms:modified>
</cp:coreProperties>
</file>