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_tradn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B423F9-FAC5-47CE-BB9A-C4799568087B}" type="datetimeFigureOut">
              <a:rPr lang="es-AR" smtClean="0"/>
              <a:pPr/>
              <a:t>21/03/2012</a:t>
            </a:fld>
            <a:endParaRPr lang="es-ES_tradn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3277FA-CFD1-451A-95ED-2FEC69DF46AC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3/artcomu/artcomu.shtml" TargetMode="External"/><Relationship Id="rId2" Type="http://schemas.openxmlformats.org/officeDocument/2006/relationships/hyperlink" Target="http://www.monografias.com/trabajos11/cervza/cervza.s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monografias.com/trabajos5/losperif/losperif2.shtml#tele" TargetMode="External"/><Relationship Id="rId5" Type="http://schemas.openxmlformats.org/officeDocument/2006/relationships/hyperlink" Target="http://www.monografias.com/trabajos11/conin/conin.shtml" TargetMode="External"/><Relationship Id="rId4" Type="http://schemas.openxmlformats.org/officeDocument/2006/relationships/hyperlink" Target="http://www.monografias.com/trabajos/renacim/renacim.s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1/memoram/memoram.shtml" TargetMode="External"/><Relationship Id="rId2" Type="http://schemas.openxmlformats.org/officeDocument/2006/relationships/hyperlink" Target="http://www.monografias.com/trabajos11/artguerr/artguerr.s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3/heren/heren.shtml" TargetMode="External"/><Relationship Id="rId2" Type="http://schemas.openxmlformats.org/officeDocument/2006/relationships/hyperlink" Target="http://www.monografias.com/trabajos13/discurso/discurso.s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onografias.com/trabajos901/evolucion-historica-concepciones-tiempo/evolucion-historica-concepciones-tiempo.shtml" TargetMode="External"/><Relationship Id="rId4" Type="http://schemas.openxmlformats.org/officeDocument/2006/relationships/hyperlink" Target="http://www.monografias.com/trabajos16/metodo-lecto-escritura/metodo-lecto-escritura.s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6/napro/napro.shtml" TargetMode="External"/><Relationship Id="rId7" Type="http://schemas.openxmlformats.org/officeDocument/2006/relationships/hyperlink" Target="http://www.monografias.com/trabajos29/alca-alba/alca-alba.shtml" TargetMode="External"/><Relationship Id="rId2" Type="http://schemas.openxmlformats.org/officeDocument/2006/relationships/hyperlink" Target="http://www.monografias.com/trabajos7/doin/doin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nografias.com/trabajos12/alma/alma.shtml" TargetMode="External"/><Relationship Id="rId5" Type="http://schemas.openxmlformats.org/officeDocument/2006/relationships/hyperlink" Target="http://www.monografias.com/trabajos7/mafu/mafu.shtml" TargetMode="External"/><Relationship Id="rId4" Type="http://schemas.openxmlformats.org/officeDocument/2006/relationships/hyperlink" Target="http://www.monografias.com/Politica/index.s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monografias.com/trabajos13/memor/memor.shtml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monografias.com/trabajos901/historia-madrid/historia-madrid.shtml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5/origen-tierra/origen-tierra.shtml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4/ortografia/ortografia.shtml" TargetMode="External"/><Relationship Id="rId2" Type="http://schemas.openxmlformats.org/officeDocument/2006/relationships/hyperlink" Target="http://www.monografias.com/trabajos14/comer/comer.s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hyperlink" Target="http://www.monografias.com/trabajos15/bloques-economicos-america/bloques-economicos-america.s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2/elorigest/elorigest.shtml" TargetMode="External"/><Relationship Id="rId2" Type="http://schemas.openxmlformats.org/officeDocument/2006/relationships/hyperlink" Target="http://www.monografias.com/trabajos5/oriespa/oriespa.shtm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Historia de la lengua española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s-ES_tradnl" dirty="0" smtClean="0"/>
              <a:t>PROFESOR: ERNESTO VALDEZ SOSA</a:t>
            </a:r>
          </a:p>
          <a:p>
            <a:r>
              <a:rPr lang="es-ES_tradnl" dirty="0" smtClean="0"/>
              <a:t>ALUMNA: ARELI LUNA NAVARRO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la base del idioma es el latín vulgar, propagado en España desde fines del siglo III a.C., que se impuso a las lenguas ibéricas" y al vasco, caso de no ser una de ellas. De este substrato ibérico procede una serie de elementos léxicos autónomos conservados hasta nuestros días y que en algunos casos el latín asimiló, como: </a:t>
            </a:r>
            <a:r>
              <a:rPr lang="es-ES" dirty="0" err="1" smtClean="0"/>
              <a:t>cervesia</a:t>
            </a:r>
            <a:r>
              <a:rPr lang="es-ES" dirty="0" smtClean="0"/>
              <a:t> &gt; </a:t>
            </a:r>
            <a:r>
              <a:rPr lang="es-ES" dirty="0" smtClean="0">
                <a:hlinkClick r:id="rId2"/>
              </a:rPr>
              <a:t>cerveza</a:t>
            </a:r>
            <a:r>
              <a:rPr lang="es-ES" dirty="0" smtClean="0"/>
              <a:t>, braca &gt; braga, </a:t>
            </a:r>
            <a:r>
              <a:rPr lang="es-ES" dirty="0" err="1" smtClean="0"/>
              <a:t>camisia</a:t>
            </a:r>
            <a:r>
              <a:rPr lang="es-ES" dirty="0" smtClean="0"/>
              <a:t> &gt; camisa, lancea &gt; lanza</a:t>
            </a:r>
            <a:endParaRPr lang="es-ES_tradn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343400" cy="5643578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Otro elemento conformador del </a:t>
            </a:r>
            <a:r>
              <a:rPr lang="es-ES" dirty="0" err="1" smtClean="0"/>
              <a:t>léxicoPor</a:t>
            </a:r>
            <a:r>
              <a:rPr lang="es-ES" dirty="0" smtClean="0"/>
              <a:t> ejemplo, los términos huérfano, </a:t>
            </a:r>
            <a:r>
              <a:rPr lang="es-ES" dirty="0" smtClean="0">
                <a:hlinkClick r:id="rId3"/>
              </a:rPr>
              <a:t>escuela</a:t>
            </a:r>
            <a:r>
              <a:rPr lang="es-ES" dirty="0" smtClean="0"/>
              <a:t>, cuerda, gobernar, </a:t>
            </a:r>
            <a:r>
              <a:rPr lang="es-ES" dirty="0" err="1" smtClean="0"/>
              <a:t>colpar</a:t>
            </a:r>
            <a:r>
              <a:rPr lang="es-ES" dirty="0" smtClean="0"/>
              <a:t> y </a:t>
            </a:r>
            <a:r>
              <a:rPr lang="es-ES" dirty="0" err="1" smtClean="0"/>
              <a:t>golpar</a:t>
            </a:r>
            <a:r>
              <a:rPr lang="es-ES" dirty="0" smtClean="0"/>
              <a:t> (verbos antiguos origen del moderno golpear), púrpura (que en castellano antiguo fue </a:t>
            </a:r>
            <a:r>
              <a:rPr lang="es-ES" dirty="0" err="1" smtClean="0"/>
              <a:t>pórpola</a:t>
            </a:r>
            <a:r>
              <a:rPr lang="es-ES" dirty="0" smtClean="0"/>
              <a:t> y </a:t>
            </a:r>
            <a:r>
              <a:rPr lang="es-ES" dirty="0" err="1" smtClean="0"/>
              <a:t>polba</a:t>
            </a:r>
            <a:r>
              <a:rPr lang="es-ES" dirty="0" smtClean="0"/>
              <a:t>) proceden de épocas muy antiguas, así como los topónimos Denia, Calpe. A partir del </a:t>
            </a:r>
            <a:r>
              <a:rPr lang="es-ES" dirty="0" smtClean="0">
                <a:hlinkClick r:id="rId4"/>
              </a:rPr>
              <a:t>renacimiento</a:t>
            </a:r>
            <a:r>
              <a:rPr lang="es-ES" dirty="0" smtClean="0"/>
              <a:t>, siempre que se ha necesitado producir términos nuevos en español se ha empleado el </a:t>
            </a:r>
            <a:r>
              <a:rPr lang="es-ES" dirty="0" smtClean="0">
                <a:hlinkClick r:id="rId5"/>
              </a:rPr>
              <a:t>inventario</a:t>
            </a:r>
            <a:r>
              <a:rPr lang="es-ES" dirty="0" smtClean="0"/>
              <a:t> de las raíces griegas para crear palabras, como, por ejemplo, </a:t>
            </a:r>
            <a:r>
              <a:rPr lang="es-ES" dirty="0" smtClean="0">
                <a:hlinkClick r:id="rId6"/>
              </a:rPr>
              <a:t>telemática</a:t>
            </a:r>
            <a:r>
              <a:rPr lang="es-ES" dirty="0" smtClean="0"/>
              <a:t>, de reciente creación, o helicóptero. en el español es el griego, 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Entre los siglos III y VI entraron los germanismos, en su mayor parte a través del latín por su contacto, entre los siglos III y V, con pueblos bárbaros muy romanizados. Forman parte de este cuerpo léxico </a:t>
            </a:r>
            <a:r>
              <a:rPr lang="es-ES" dirty="0" smtClean="0">
                <a:hlinkClick r:id="rId2"/>
              </a:rPr>
              <a:t>guerra</a:t>
            </a:r>
            <a:r>
              <a:rPr lang="es-ES" dirty="0" smtClean="0"/>
              <a:t>, heraldo, robar, ganar, guiar, guisa (compárese con la raíz germánica de </a:t>
            </a:r>
            <a:r>
              <a:rPr lang="es-ES" dirty="0" err="1" smtClean="0"/>
              <a:t>wais</a:t>
            </a:r>
            <a:r>
              <a:rPr lang="es-ES" dirty="0" smtClean="0"/>
              <a:t> y </a:t>
            </a:r>
            <a:r>
              <a:rPr lang="es-ES" dirty="0" err="1" smtClean="0"/>
              <a:t>way</a:t>
            </a:r>
            <a:r>
              <a:rPr lang="es-ES" dirty="0" smtClean="0"/>
              <a:t>), guarecer y burgo, que significaba ‘castillo’ y después pasó a ser sinónimo de ‘ciudad’, tan presente en los topónimos europeos como en las tierras de Castilla, lo que explica Edimburgo, Estrasburgo y </a:t>
            </a:r>
            <a:r>
              <a:rPr lang="es-ES" dirty="0" err="1" smtClean="0"/>
              <a:t>Rotemburgo</a:t>
            </a:r>
            <a:r>
              <a:rPr lang="es-ES" dirty="0" smtClean="0"/>
              <a:t> junto a Burgos, Burguillo, Burguete, o burgués y burguesía, términos que entraron en la lengua mucho más tarde. Hay además numerosos patronímicos y sus apellidos correspondientes de origen germánico: Ramiro, </a:t>
            </a:r>
            <a:r>
              <a:rPr lang="es-ES" dirty="0" smtClean="0">
                <a:hlinkClick r:id="rId3"/>
              </a:rPr>
              <a:t>Ram</a:t>
            </a:r>
            <a:r>
              <a:rPr lang="es-ES" dirty="0" smtClean="0"/>
              <a:t>írez, Rosendo, Gonzalo, Bermudo, Elvira, Alfonso. Poseían una declinación especial para los nombres de varón en -a, -</a:t>
            </a:r>
            <a:r>
              <a:rPr lang="es-ES" dirty="0" err="1" smtClean="0"/>
              <a:t>anis</a:t>
            </a:r>
            <a:r>
              <a:rPr lang="es-ES" dirty="0" smtClean="0"/>
              <a:t>, o -</a:t>
            </a:r>
            <a:r>
              <a:rPr lang="es-ES" dirty="0" err="1" smtClean="0"/>
              <a:t>an</a:t>
            </a:r>
            <a:r>
              <a:rPr lang="es-ES" dirty="0" smtClean="0"/>
              <a:t>, de donde surgen Favila, Froilán, Fernán, e incluso sacristán. 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Del substrato vasco proceden dos fenómenos fonéticos que serán característicos del castellano. La </a:t>
            </a:r>
            <a:r>
              <a:rPr lang="es-ES" dirty="0" smtClean="0">
                <a:hlinkClick r:id="rId2"/>
              </a:rPr>
              <a:t>introducción</a:t>
            </a:r>
            <a:r>
              <a:rPr lang="es-ES" dirty="0" smtClean="0"/>
              <a:t> del sufijo -</a:t>
            </a:r>
            <a:r>
              <a:rPr lang="es-ES" dirty="0" err="1" smtClean="0"/>
              <a:t>rro</a:t>
            </a:r>
            <a:r>
              <a:rPr lang="es-ES" dirty="0" smtClean="0"/>
              <a:t>, presente en los vocablos carro, cerro, cazurro, guijarro, pizarra, llevaba consigo un fonema extravagante y ajeno al latín y a todas las lenguas románicas, que es, sin embargo, uno de los rasgos definidores del sistema fonético español; se trata del fonema </a:t>
            </a:r>
            <a:r>
              <a:rPr lang="es-ES" dirty="0" err="1" smtClean="0"/>
              <a:t>ápico</a:t>
            </a:r>
            <a:r>
              <a:rPr lang="es-ES" dirty="0" smtClean="0"/>
              <a:t>-alveolar vibrante múltiple de la (r). </a:t>
            </a:r>
          </a:p>
          <a:p>
            <a:r>
              <a:rPr lang="es-ES" dirty="0" smtClean="0"/>
              <a:t>La otra </a:t>
            </a:r>
            <a:r>
              <a:rPr lang="es-ES" dirty="0" smtClean="0">
                <a:hlinkClick r:id="rId3"/>
              </a:rPr>
              <a:t>herencia</a:t>
            </a:r>
            <a:r>
              <a:rPr lang="es-ES" dirty="0" smtClean="0"/>
              <a:t> del vasco consiste en que ante la imposibilidad de pronunciar una f en posición inicial, las palabras latinas que empezaban por ese fonema lo sustituyeron en épocas tempranas por una aspiración, representada por una h en la </a:t>
            </a:r>
            <a:r>
              <a:rPr lang="es-ES" dirty="0" smtClean="0">
                <a:hlinkClick r:id="rId4"/>
              </a:rPr>
              <a:t>escritura</a:t>
            </a:r>
            <a:r>
              <a:rPr lang="es-ES" dirty="0" smtClean="0"/>
              <a:t>, que con el </a:t>
            </a:r>
            <a:r>
              <a:rPr lang="es-ES" dirty="0" smtClean="0">
                <a:hlinkClick r:id="rId5"/>
              </a:rPr>
              <a:t>tiempo</a:t>
            </a:r>
            <a:r>
              <a:rPr lang="es-ES" dirty="0" smtClean="0"/>
              <a:t> se perdió: así del latín </a:t>
            </a:r>
            <a:r>
              <a:rPr lang="es-ES" dirty="0" err="1" smtClean="0"/>
              <a:t>farina</a:t>
            </a:r>
            <a:r>
              <a:rPr lang="es-ES" dirty="0" smtClean="0"/>
              <a:t> &gt; harina en castellano, pero </a:t>
            </a:r>
            <a:r>
              <a:rPr lang="es-ES" dirty="0" err="1" smtClean="0"/>
              <a:t>farina</a:t>
            </a:r>
            <a:r>
              <a:rPr lang="es-ES" dirty="0" smtClean="0"/>
              <a:t> en catalán, italiano y provenzal, fariña en gallego, </a:t>
            </a:r>
            <a:r>
              <a:rPr lang="es-ES" dirty="0" err="1" smtClean="0"/>
              <a:t>farinha</a:t>
            </a:r>
            <a:r>
              <a:rPr lang="es-ES" dirty="0" smtClean="0"/>
              <a:t> en portugués, </a:t>
            </a:r>
            <a:r>
              <a:rPr lang="es-ES" dirty="0" err="1" smtClean="0"/>
              <a:t>farine</a:t>
            </a:r>
            <a:r>
              <a:rPr lang="es-ES" dirty="0" smtClean="0"/>
              <a:t> en francés y faina en rumano; en vasco es </a:t>
            </a:r>
            <a:r>
              <a:rPr lang="es-ES" dirty="0" err="1" smtClean="0"/>
              <a:t>irin</a:t>
            </a:r>
            <a:r>
              <a:rPr lang="es-ES" dirty="0" smtClean="0"/>
              <a:t>.</a:t>
            </a:r>
            <a:endParaRPr lang="es-ES_trad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000108"/>
            <a:ext cx="8686800" cy="5286412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La lengua árabe fue decisiva en la configuración de las lenguas de España, el español entre ellas, pues los árabes asentaron su </a:t>
            </a:r>
            <a:r>
              <a:rPr lang="es-ES" dirty="0" smtClean="0">
                <a:hlinkClick r:id="rId2"/>
              </a:rPr>
              <a:t>dominio</a:t>
            </a:r>
            <a:r>
              <a:rPr lang="es-ES" dirty="0" smtClean="0"/>
              <a:t> en la península durante ocho siglos. De su </a:t>
            </a:r>
            <a:r>
              <a:rPr lang="es-ES" dirty="0" smtClean="0">
                <a:hlinkClick r:id="rId3"/>
              </a:rPr>
              <a:t>organización</a:t>
            </a:r>
            <a:r>
              <a:rPr lang="es-ES" dirty="0" smtClean="0"/>
              <a:t> social y </a:t>
            </a:r>
            <a:r>
              <a:rPr lang="es-ES" dirty="0" smtClean="0">
                <a:hlinkClick r:id="rId4"/>
              </a:rPr>
              <a:t>política</a:t>
            </a:r>
            <a:r>
              <a:rPr lang="es-ES" dirty="0" smtClean="0"/>
              <a:t> se aceptaron la </a:t>
            </a:r>
            <a:r>
              <a:rPr lang="es-ES" dirty="0" smtClean="0">
                <a:hlinkClick r:id="rId5"/>
              </a:rPr>
              <a:t>función</a:t>
            </a:r>
            <a:r>
              <a:rPr lang="es-ES" dirty="0" smtClean="0"/>
              <a:t> y la denominación de atalayas, alcaldes, robdas o rondas, alguaciles, almonedas, </a:t>
            </a:r>
            <a:r>
              <a:rPr lang="es-ES" dirty="0" smtClean="0">
                <a:hlinkClick r:id="rId6"/>
              </a:rPr>
              <a:t>almacenes</a:t>
            </a:r>
            <a:r>
              <a:rPr lang="es-ES" dirty="0" smtClean="0"/>
              <a:t>. Aprendieron a contar y medir con ceros, quilates, quintales, fanegas y arrobas; aprendieron de sus alfayates (hoy sastres), alfareros, </a:t>
            </a:r>
            <a:r>
              <a:rPr lang="es-ES" dirty="0" smtClean="0">
                <a:hlinkClick r:id="rId7"/>
              </a:rPr>
              <a:t>alba</a:t>
            </a:r>
            <a:r>
              <a:rPr lang="es-ES" dirty="0" smtClean="0"/>
              <a:t>ñiles que construían zaguanes, alcantarillas o azoteas y cultivaron albaricoques, acelgas o algarrobas que cuidaban y regaban por medio de acequias, aljibes, albuferas, norias y azadones. Influyeron en la pronunciación de la s- inicial latina en j- como en jabón del latín ‘</a:t>
            </a:r>
            <a:r>
              <a:rPr lang="es-ES" dirty="0" err="1" smtClean="0"/>
              <a:t>saponem</a:t>
            </a:r>
            <a:r>
              <a:rPr lang="es-ES" dirty="0" smtClean="0"/>
              <a:t>’. Añadieron el sufijo -í en la formación de los adjetivos y nombres como jabalí, marroquí, magrebí, alfonsí o carmesí. Se arabizaron numerosos topónimos como por ejemplo Zaragoza de "</a:t>
            </a:r>
            <a:r>
              <a:rPr lang="es-ES" dirty="0" err="1" smtClean="0"/>
              <a:t>Caesara</a:t>
            </a:r>
            <a:r>
              <a:rPr lang="es-ES" dirty="0" smtClean="0"/>
              <a:t>(u)gusta", o Baza de "</a:t>
            </a:r>
            <a:r>
              <a:rPr lang="es-ES" dirty="0" err="1" smtClean="0"/>
              <a:t>Basti</a:t>
            </a:r>
            <a:r>
              <a:rPr lang="es-ES" dirty="0" smtClean="0"/>
              <a:t>". No podría entenderse correctamente la evolución de la lengua y la cultura de la península sin conceder a la influencia del árabe el lugar que le corresponde.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</a:t>
            </a:r>
            <a:r>
              <a:rPr lang="es-ES_tradnl" dirty="0" err="1" smtClean="0"/>
              <a:t>latìn</a:t>
            </a:r>
            <a:r>
              <a:rPr lang="es-ES_tradnl" dirty="0" smtClean="0"/>
              <a:t> en </a:t>
            </a:r>
            <a:r>
              <a:rPr lang="es-ES_tradnl" dirty="0" err="1" smtClean="0"/>
              <a:t>españa</a:t>
            </a:r>
            <a:endParaRPr lang="es-ES_trad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643051"/>
            <a:ext cx="785818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3 Marcador de contenido" descr="ibe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1285860"/>
            <a:ext cx="7429552" cy="47863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357298"/>
            <a:ext cx="728667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Hegemonía Leonesa</a:t>
            </a:r>
            <a:endParaRPr lang="es-ES_tradn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Se llama al período que va del 920 al 1067, y en el que fueron redactadas en el territorio de San Millán las famosas </a:t>
            </a:r>
            <a:r>
              <a:rPr lang="es-ES" b="1" dirty="0" smtClean="0"/>
              <a:t>glosas </a:t>
            </a:r>
            <a:r>
              <a:rPr lang="es-ES" b="1" dirty="0" err="1" smtClean="0"/>
              <a:t>emilianenses</a:t>
            </a:r>
            <a:r>
              <a:rPr lang="es-ES" b="1" dirty="0" smtClean="0"/>
              <a:t>.</a:t>
            </a:r>
            <a:r>
              <a:rPr lang="es-ES" dirty="0" smtClean="0"/>
              <a:t> Se dice de estas glosas, acotaciones, apuntillas o "apuntes al pie" que son el primer documento histórico de que se tenga </a:t>
            </a:r>
            <a:r>
              <a:rPr lang="es-ES" dirty="0" smtClean="0">
                <a:hlinkClick r:id="rId2"/>
              </a:rPr>
              <a:t>memoria</a:t>
            </a:r>
            <a:r>
              <a:rPr lang="es-ES" dirty="0" smtClean="0"/>
              <a:t> en que se usa el </a:t>
            </a:r>
            <a:r>
              <a:rPr lang="es-ES" i="1" dirty="0" smtClean="0"/>
              <a:t>romance español</a:t>
            </a:r>
            <a:r>
              <a:rPr lang="es-ES" dirty="0" smtClean="0"/>
              <a:t> con deseo de independencia del Latín. Parece ser que algunos monjes escribanos estaban preocupados por hacer llegar el evangelio al pueblo, en algún modo en que pudieran entenderlo mejor, y quizá a raíz de este afán pedagógico uno de ellos redactó estas glosas, </a:t>
            </a:r>
            <a:endParaRPr lang="es-ES_tradn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714488"/>
            <a:ext cx="314327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Hegemonía Castellana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s-ES" b="1" dirty="0" smtClean="0"/>
              <a:t>Hegemonía Castellana:</a:t>
            </a:r>
            <a:r>
              <a:rPr lang="es-ES" dirty="0" smtClean="0"/>
              <a:t> Se llama al período que va del 1067 al 1140 y que se caracterizó por la lucha de Castilla por la hegemonía. Castilla se dividía entonces en lo que se llama "Castilla la Vieja" [Ávila, Segovia, Burgos, Valladolid, Santander, Logroño, etc.] y "Castilla la Nueva" [</a:t>
            </a:r>
            <a:r>
              <a:rPr lang="es-ES" dirty="0" smtClean="0">
                <a:hlinkClick r:id="rId2"/>
              </a:rPr>
              <a:t>Madrid</a:t>
            </a:r>
            <a:r>
              <a:rPr lang="es-ES" dirty="0" smtClean="0"/>
              <a:t>, Toledo, Ciudad Real, etc.]. Esa preponderancia de Castilla sólo vino a lograrse hacia el 1157 y con ella la preponderancia lingüística del Castellano sobre otras influencias, mozárabe y orientales.</a:t>
            </a:r>
            <a:endParaRPr lang="es-AR" dirty="0" smtClean="0"/>
          </a:p>
          <a:p>
            <a:endParaRPr lang="es-ES_tradnl" dirty="0"/>
          </a:p>
        </p:txBody>
      </p:sp>
      <p:pic>
        <p:nvPicPr>
          <p:cNvPr id="5125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85860"/>
            <a:ext cx="43434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5" name="4 Marcador de contenido" descr="ibe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714488"/>
            <a:ext cx="4191000" cy="4429156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nombre de la lengua procede de </a:t>
            </a:r>
            <a:r>
              <a:rPr lang="es-ES" dirty="0" smtClean="0">
                <a:hlinkClick r:id="rId3"/>
              </a:rPr>
              <a:t>la tierra</a:t>
            </a:r>
            <a:r>
              <a:rPr lang="es-ES" dirty="0" smtClean="0"/>
              <a:t> de castillos que la configuró, Castilla, y antes del siglo X no puede hablarse de ella. Por entonces existían cuatro grandes dominios lingüísticos en la Península: castellano, leonés, aragonés y mozárabe.</a:t>
            </a:r>
            <a:endParaRPr lang="es-AR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El español del siglo XII ya era la lengua de los </a:t>
            </a:r>
            <a:r>
              <a:rPr lang="es-ES" dirty="0" smtClean="0">
                <a:hlinkClick r:id="rId2"/>
              </a:rPr>
              <a:t>documentos</a:t>
            </a:r>
            <a:r>
              <a:rPr lang="es-ES" dirty="0" smtClean="0"/>
              <a:t> notariales y de la Biblia que mandó traducir Alfonso X. Pero no fue sino hasta la aparición de Antonio de Lebrija (o Nebrija) en el siglo XV que se dieran unas reglas concretas y empezara la </a:t>
            </a:r>
            <a:r>
              <a:rPr lang="es-ES" dirty="0" smtClean="0">
                <a:hlinkClick r:id="rId3"/>
              </a:rPr>
              <a:t>Gramática</a:t>
            </a:r>
            <a:r>
              <a:rPr lang="es-ES" dirty="0" smtClean="0"/>
              <a:t> Española. La publicación de </a:t>
            </a:r>
            <a:r>
              <a:rPr lang="es-ES" b="1" dirty="0" smtClean="0"/>
              <a:t>la primera gramática castellana</a:t>
            </a:r>
            <a:r>
              <a:rPr lang="es-ES" dirty="0" smtClean="0"/>
              <a:t> de Elio Antonio de Nebrija en 1492, fecha del descubrimiento de </a:t>
            </a:r>
            <a:r>
              <a:rPr lang="es-ES" dirty="0" smtClean="0">
                <a:hlinkClick r:id="rId4"/>
              </a:rPr>
              <a:t>América</a:t>
            </a:r>
            <a:r>
              <a:rPr lang="es-ES" dirty="0" smtClean="0"/>
              <a:t> y de la toma de Granada por los Reyes Católicos, establece el inicio del Castellano Moderno.</a:t>
            </a:r>
            <a:endParaRPr lang="es-AR" dirty="0" smtClean="0"/>
          </a:p>
          <a:p>
            <a:endParaRPr lang="es-ES_tradn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1714488"/>
            <a:ext cx="257176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hlinkClick r:id="rId2"/>
              </a:rPr>
              <a:t>Castellano</a:t>
            </a:r>
            <a:r>
              <a:rPr lang="es-ES" dirty="0" smtClean="0"/>
              <a:t> O Español  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En los países hispanoamericanos se ha conservado esta denominación y no plantean dificultad especial a la hora de entender como sinónimos los términos castellano y español. </a:t>
            </a:r>
            <a:endParaRPr lang="es-ES_tradn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término español es relativamente reciente y no es admitido por los muchos hablantes bilingües del </a:t>
            </a:r>
            <a:r>
              <a:rPr lang="es-ES" dirty="0" smtClean="0">
                <a:hlinkClick r:id="rId3"/>
              </a:rPr>
              <a:t>Estado</a:t>
            </a:r>
            <a:r>
              <a:rPr lang="es-ES" dirty="0" smtClean="0"/>
              <a:t> Español, pues entienden que español incluye los términos valenciano, gallego, catalán y vasco, idiomas a su vez de consideración oficial dentro del territorio de sus comunidades autónomas respectivas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99</TotalTime>
  <Words>1007</Words>
  <Application>Microsoft Office PowerPoint</Application>
  <PresentationFormat>Presentación en pantalla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Viajes</vt:lpstr>
      <vt:lpstr>Historia de la lengua española</vt:lpstr>
      <vt:lpstr>El latìn en españa</vt:lpstr>
      <vt:lpstr>Diapositiva 3</vt:lpstr>
      <vt:lpstr>Diapositiva 4</vt:lpstr>
      <vt:lpstr>Hegemonía Leonesa</vt:lpstr>
      <vt:lpstr>Hegemonía Castellana</vt:lpstr>
      <vt:lpstr>Diapositiva 7</vt:lpstr>
      <vt:lpstr>Diapositiva 8</vt:lpstr>
      <vt:lpstr>Castellano O Español  </vt:lpstr>
      <vt:lpstr>Diapositiva 10</vt:lpstr>
      <vt:lpstr>Diapositiva 11</vt:lpstr>
      <vt:lpstr>Diapositiva 12</vt:lpstr>
      <vt:lpstr>Diapositiva 13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de la lengua española</dc:title>
  <dc:creator>Colossus User</dc:creator>
  <cp:lastModifiedBy>Colossus User</cp:lastModifiedBy>
  <cp:revision>11</cp:revision>
  <dcterms:created xsi:type="dcterms:W3CDTF">2012-03-20T13:52:07Z</dcterms:created>
  <dcterms:modified xsi:type="dcterms:W3CDTF">2012-03-21T20:42:03Z</dcterms:modified>
</cp:coreProperties>
</file>