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63" r:id="rId3"/>
    <p:sldId id="257" r:id="rId4"/>
    <p:sldId id="291" r:id="rId5"/>
    <p:sldId id="258" r:id="rId6"/>
    <p:sldId id="259" r:id="rId7"/>
    <p:sldId id="260" r:id="rId8"/>
    <p:sldId id="262" r:id="rId9"/>
    <p:sldId id="264" r:id="rId10"/>
    <p:sldId id="265" r:id="rId11"/>
    <p:sldId id="266" r:id="rId12"/>
    <p:sldId id="267" r:id="rId13"/>
    <p:sldId id="268" r:id="rId14"/>
    <p:sldId id="269" r:id="rId15"/>
    <p:sldId id="271" r:id="rId16"/>
    <p:sldId id="272" r:id="rId17"/>
    <p:sldId id="274" r:id="rId18"/>
    <p:sldId id="275" r:id="rId19"/>
    <p:sldId id="276" r:id="rId20"/>
    <p:sldId id="277" r:id="rId21"/>
    <p:sldId id="278" r:id="rId22"/>
    <p:sldId id="279" r:id="rId23"/>
    <p:sldId id="281" r:id="rId24"/>
    <p:sldId id="282" r:id="rId25"/>
    <p:sldId id="283" r:id="rId26"/>
    <p:sldId id="287" r:id="rId27"/>
    <p:sldId id="285" r:id="rId28"/>
    <p:sldId id="286" r:id="rId29"/>
    <p:sldId id="288" r:id="rId30"/>
    <p:sldId id="289" r:id="rId31"/>
    <p:sldId id="290"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403"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6D2B5-4BA6-4650-9CFE-C0D4BDC43A12}" type="datetimeFigureOut">
              <a:rPr lang="es-MX" smtClean="0"/>
              <a:pPr/>
              <a:t>23/03/2012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BC660-75BE-4037-89C3-6D936730C7E2}"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12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13</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15</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16</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17</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18</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19</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2</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20</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21</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22</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23</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24</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25</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26</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27</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28</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29</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3</a:t>
            </a:fld>
            <a:endParaRPr 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30</a:t>
            </a:fld>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31</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24BC660-75BE-4037-89C3-6D936730C7E2}"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3E4B9196-8574-43E8-B76A-06BC22B818E5}" type="datetimeFigureOut">
              <a:rPr lang="es-MX" smtClean="0"/>
              <a:pPr/>
              <a:t>23/03/2012</a:t>
            </a:fld>
            <a:endParaRPr lang="es-MX"/>
          </a:p>
        </p:txBody>
      </p:sp>
      <p:sp>
        <p:nvSpPr>
          <p:cNvPr id="16" name="15 Marcador de número de diapositiva"/>
          <p:cNvSpPr>
            <a:spLocks noGrp="1"/>
          </p:cNvSpPr>
          <p:nvPr>
            <p:ph type="sldNum" sz="quarter" idx="11"/>
          </p:nvPr>
        </p:nvSpPr>
        <p:spPr/>
        <p:txBody>
          <a:bodyPr/>
          <a:lstStyle/>
          <a:p>
            <a:fld id="{81FAE1B9-58F1-4ED8-81BB-E58FE5B90FE5}" type="slidenum">
              <a:rPr lang="es-MX" smtClean="0"/>
              <a:pPr/>
              <a:t>‹Nº›</a:t>
            </a:fld>
            <a:endParaRPr lang="es-MX"/>
          </a:p>
        </p:txBody>
      </p:sp>
      <p:sp>
        <p:nvSpPr>
          <p:cNvPr id="17" name="16 Marcador de pie de página"/>
          <p:cNvSpPr>
            <a:spLocks noGrp="1"/>
          </p:cNvSpPr>
          <p:nvPr>
            <p:ph type="ftr" sz="quarter" idx="12"/>
          </p:nvPr>
        </p:nvSpPr>
        <p:spPr/>
        <p:txBody>
          <a:bodyPr/>
          <a:lstStyle/>
          <a:p>
            <a:endParaRPr lang="es-MX"/>
          </a:p>
        </p:txBody>
      </p:sp>
    </p:spTree>
  </p:cSld>
  <p:clrMapOvr>
    <a:masterClrMapping/>
  </p:clrMapOvr>
  <p:transition>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E4B9196-8574-43E8-B76A-06BC22B818E5}" type="datetimeFigureOut">
              <a:rPr lang="es-MX" smtClean="0"/>
              <a:pPr/>
              <a:t>23/03/2012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1FAE1B9-58F1-4ED8-81BB-E58FE5B90FE5}" type="slidenum">
              <a:rPr lang="es-MX" smtClean="0"/>
              <a:pPr/>
              <a:t>‹Nº›</a:t>
            </a:fld>
            <a:endParaRPr lang="es-MX"/>
          </a:p>
        </p:txBody>
      </p:sp>
    </p:spTree>
  </p:cSld>
  <p:clrMapOvr>
    <a:masterClrMapping/>
  </p:clrMapOvr>
  <p:transition>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E4B9196-8574-43E8-B76A-06BC22B818E5}" type="datetimeFigureOut">
              <a:rPr lang="es-MX" smtClean="0"/>
              <a:pPr/>
              <a:t>23/03/2012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1FAE1B9-58F1-4ED8-81BB-E58FE5B90FE5}" type="slidenum">
              <a:rPr lang="es-MX" smtClean="0"/>
              <a:pPr/>
              <a:t>‹Nº›</a:t>
            </a:fld>
            <a:endParaRPr lang="es-MX"/>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3E4B9196-8574-43E8-B76A-06BC22B818E5}" type="datetimeFigureOut">
              <a:rPr lang="es-MX" smtClean="0"/>
              <a:pPr/>
              <a:t>23/03/2012</a:t>
            </a:fld>
            <a:endParaRPr lang="es-MX"/>
          </a:p>
        </p:txBody>
      </p:sp>
      <p:sp>
        <p:nvSpPr>
          <p:cNvPr id="15" name="14 Marcador de número de diapositiva"/>
          <p:cNvSpPr>
            <a:spLocks noGrp="1"/>
          </p:cNvSpPr>
          <p:nvPr>
            <p:ph type="sldNum" sz="quarter" idx="15"/>
          </p:nvPr>
        </p:nvSpPr>
        <p:spPr/>
        <p:txBody>
          <a:bodyPr/>
          <a:lstStyle>
            <a:lvl1pPr algn="ctr">
              <a:defRPr/>
            </a:lvl1pPr>
          </a:lstStyle>
          <a:p>
            <a:fld id="{81FAE1B9-58F1-4ED8-81BB-E58FE5B90FE5}" type="slidenum">
              <a:rPr lang="es-MX" smtClean="0"/>
              <a:pPr/>
              <a:t>‹Nº›</a:t>
            </a:fld>
            <a:endParaRPr lang="es-MX"/>
          </a:p>
        </p:txBody>
      </p:sp>
      <p:sp>
        <p:nvSpPr>
          <p:cNvPr id="16" name="15 Marcador de pie de página"/>
          <p:cNvSpPr>
            <a:spLocks noGrp="1"/>
          </p:cNvSpPr>
          <p:nvPr>
            <p:ph type="ftr" sz="quarter" idx="16"/>
          </p:nvPr>
        </p:nvSpPr>
        <p:spPr/>
        <p:txBody>
          <a:bodyPr/>
          <a:lstStyle/>
          <a:p>
            <a:endParaRPr lang="es-MX"/>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3E4B9196-8574-43E8-B76A-06BC22B818E5}" type="datetimeFigureOut">
              <a:rPr lang="es-MX" smtClean="0"/>
              <a:pPr/>
              <a:t>23/03/2012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1FAE1B9-58F1-4ED8-81BB-E58FE5B90FE5}" type="slidenum">
              <a:rPr lang="es-MX" smtClean="0"/>
              <a:pPr/>
              <a:t>‹Nº›</a:t>
            </a:fld>
            <a:endParaRPr lang="es-MX"/>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3E4B9196-8574-43E8-B76A-06BC22B818E5}" type="datetimeFigureOut">
              <a:rPr lang="es-MX" smtClean="0"/>
              <a:pPr/>
              <a:t>23/03/2012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1FAE1B9-58F1-4ED8-81BB-E58FE5B90FE5}" type="slidenum">
              <a:rPr lang="es-MX" smtClean="0"/>
              <a:pPr/>
              <a:t>‹Nº›</a:t>
            </a:fld>
            <a:endParaRPr lang="es-MX"/>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81FAE1B9-58F1-4ED8-81BB-E58FE5B90FE5}" type="slidenum">
              <a:rPr lang="es-MX" smtClean="0"/>
              <a:pPr/>
              <a:t>‹Nº›</a:t>
            </a:fld>
            <a:endParaRPr lang="es-MX"/>
          </a:p>
        </p:txBody>
      </p:sp>
      <p:sp>
        <p:nvSpPr>
          <p:cNvPr id="8" name="7 Marcador de pie de página"/>
          <p:cNvSpPr>
            <a:spLocks noGrp="1"/>
          </p:cNvSpPr>
          <p:nvPr>
            <p:ph type="ftr" sz="quarter" idx="11"/>
          </p:nvPr>
        </p:nvSpPr>
        <p:spPr/>
        <p:txBody>
          <a:bodyPr/>
          <a:lstStyle/>
          <a:p>
            <a:endParaRPr lang="es-MX"/>
          </a:p>
        </p:txBody>
      </p:sp>
      <p:sp>
        <p:nvSpPr>
          <p:cNvPr id="7" name="6 Marcador de fecha"/>
          <p:cNvSpPr>
            <a:spLocks noGrp="1"/>
          </p:cNvSpPr>
          <p:nvPr>
            <p:ph type="dt" sz="half" idx="10"/>
          </p:nvPr>
        </p:nvSpPr>
        <p:spPr/>
        <p:txBody>
          <a:bodyPr/>
          <a:lstStyle/>
          <a:p>
            <a:fld id="{3E4B9196-8574-43E8-B76A-06BC22B818E5}" type="datetimeFigureOut">
              <a:rPr lang="es-MX" smtClean="0"/>
              <a:pPr/>
              <a:t>23/03/2012</a:t>
            </a:fld>
            <a:endParaRPr lang="es-MX"/>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3E4B9196-8574-43E8-B76A-06BC22B818E5}" type="datetimeFigureOut">
              <a:rPr lang="es-MX" smtClean="0"/>
              <a:pPr/>
              <a:t>23/03/2012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1FAE1B9-58F1-4ED8-81BB-E58FE5B90FE5}" type="slidenum">
              <a:rPr lang="es-MX" smtClean="0"/>
              <a:pPr/>
              <a:t>‹Nº›</a:t>
            </a:fld>
            <a:endParaRPr lang="es-MX"/>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transition>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E4B9196-8574-43E8-B76A-06BC22B818E5}" type="datetimeFigureOut">
              <a:rPr lang="es-MX" smtClean="0"/>
              <a:pPr/>
              <a:t>23/03/2012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1FAE1B9-58F1-4ED8-81BB-E58FE5B90FE5}" type="slidenum">
              <a:rPr lang="es-MX" smtClean="0"/>
              <a:pPr/>
              <a:t>‹Nº›</a:t>
            </a:fld>
            <a:endParaRPr lang="es-MX"/>
          </a:p>
        </p:txBody>
      </p:sp>
    </p:spTree>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3E4B9196-8574-43E8-B76A-06BC22B818E5}" type="datetimeFigureOut">
              <a:rPr lang="es-MX" smtClean="0"/>
              <a:pPr/>
              <a:t>23/03/2012</a:t>
            </a:fld>
            <a:endParaRPr lang="es-MX"/>
          </a:p>
        </p:txBody>
      </p:sp>
      <p:sp>
        <p:nvSpPr>
          <p:cNvPr id="9" name="8 Marcador de número de diapositiva"/>
          <p:cNvSpPr>
            <a:spLocks noGrp="1"/>
          </p:cNvSpPr>
          <p:nvPr>
            <p:ph type="sldNum" sz="quarter" idx="15"/>
          </p:nvPr>
        </p:nvSpPr>
        <p:spPr/>
        <p:txBody>
          <a:bodyPr/>
          <a:lstStyle/>
          <a:p>
            <a:fld id="{81FAE1B9-58F1-4ED8-81BB-E58FE5B90FE5}" type="slidenum">
              <a:rPr lang="es-MX" smtClean="0"/>
              <a:pPr/>
              <a:t>‹Nº›</a:t>
            </a:fld>
            <a:endParaRPr lang="es-MX"/>
          </a:p>
        </p:txBody>
      </p:sp>
      <p:sp>
        <p:nvSpPr>
          <p:cNvPr id="10" name="9 Marcador de pie de página"/>
          <p:cNvSpPr>
            <a:spLocks noGrp="1"/>
          </p:cNvSpPr>
          <p:nvPr>
            <p:ph type="ftr" sz="quarter" idx="16"/>
          </p:nvPr>
        </p:nvSpPr>
        <p:spPr/>
        <p:txBody>
          <a:bodyPr/>
          <a:lstStyle/>
          <a:p>
            <a:endParaRPr lang="es-MX"/>
          </a:p>
        </p:txBody>
      </p:sp>
    </p:spTree>
  </p:cSld>
  <p:clrMapOvr>
    <a:masterClrMapping/>
  </p:clrMapOvr>
  <p:transitio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3E4B9196-8574-43E8-B76A-06BC22B818E5}" type="datetimeFigureOut">
              <a:rPr lang="es-MX" smtClean="0"/>
              <a:pPr/>
              <a:t>23/03/2012</a:t>
            </a:fld>
            <a:endParaRPr lang="es-MX"/>
          </a:p>
        </p:txBody>
      </p:sp>
      <p:sp>
        <p:nvSpPr>
          <p:cNvPr id="9" name="8 Marcador de número de diapositiva"/>
          <p:cNvSpPr>
            <a:spLocks noGrp="1"/>
          </p:cNvSpPr>
          <p:nvPr>
            <p:ph type="sldNum" sz="quarter" idx="11"/>
          </p:nvPr>
        </p:nvSpPr>
        <p:spPr/>
        <p:txBody>
          <a:bodyPr/>
          <a:lstStyle/>
          <a:p>
            <a:fld id="{81FAE1B9-58F1-4ED8-81BB-E58FE5B90FE5}" type="slidenum">
              <a:rPr lang="es-MX" smtClean="0"/>
              <a:pPr/>
              <a:t>‹Nº›</a:t>
            </a:fld>
            <a:endParaRPr lang="es-MX"/>
          </a:p>
        </p:txBody>
      </p:sp>
      <p:sp>
        <p:nvSpPr>
          <p:cNvPr id="10" name="9 Marcador de pie de página"/>
          <p:cNvSpPr>
            <a:spLocks noGrp="1"/>
          </p:cNvSpPr>
          <p:nvPr>
            <p:ph type="ftr" sz="quarter" idx="12"/>
          </p:nvPr>
        </p:nvSpPr>
        <p:spPr/>
        <p:txBody>
          <a:bodyPr/>
          <a:lstStyle/>
          <a:p>
            <a:endParaRPr lang="es-MX"/>
          </a:p>
        </p:txBody>
      </p:sp>
    </p:spTree>
  </p:cSld>
  <p:clrMapOvr>
    <a:masterClrMapping/>
  </p:clrMapOvr>
  <p:transition>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E4B9196-8574-43E8-B76A-06BC22B818E5}" type="datetimeFigureOut">
              <a:rPr lang="es-MX" smtClean="0"/>
              <a:pPr/>
              <a:t>23/03/2012</a:t>
            </a:fld>
            <a:endParaRPr lang="es-MX"/>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MX"/>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1FAE1B9-58F1-4ED8-81BB-E58FE5B90FE5}" type="slidenum">
              <a:rPr lang="es-MX" smtClean="0"/>
              <a:pPr/>
              <a:t>‹Nº›</a:t>
            </a:fld>
            <a:endParaRPr lang="es-MX"/>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ut thruBlk="1"/>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627784" y="5157192"/>
            <a:ext cx="6001544" cy="1143000"/>
          </a:xfrm>
        </p:spPr>
        <p:txBody>
          <a:bodyPr/>
          <a:lstStyle/>
          <a:p>
            <a:r>
              <a:rPr lang="es-MX" dirty="0" smtClean="0"/>
              <a:t>Alumna: María Guadalupe Soriano </a:t>
            </a:r>
            <a:r>
              <a:rPr lang="es-MX" dirty="0" err="1" smtClean="0"/>
              <a:t>Santoyo</a:t>
            </a:r>
            <a:endParaRPr lang="es-MX" dirty="0" smtClean="0"/>
          </a:p>
          <a:p>
            <a:r>
              <a:rPr lang="es-MX" dirty="0" err="1" smtClean="0"/>
              <a:t>Profr</a:t>
            </a:r>
            <a:r>
              <a:rPr lang="es-MX" dirty="0" smtClean="0"/>
              <a:t>. Ernesto </a:t>
            </a:r>
            <a:r>
              <a:rPr lang="es-MX" dirty="0" err="1" smtClean="0"/>
              <a:t>Valdéz</a:t>
            </a:r>
            <a:r>
              <a:rPr lang="es-MX" dirty="0" smtClean="0"/>
              <a:t> Sosa</a:t>
            </a:r>
          </a:p>
          <a:p>
            <a:endParaRPr lang="es-MX" dirty="0"/>
          </a:p>
        </p:txBody>
      </p:sp>
      <p:sp>
        <p:nvSpPr>
          <p:cNvPr id="2" name="1 Título"/>
          <p:cNvSpPr>
            <a:spLocks noGrp="1"/>
          </p:cNvSpPr>
          <p:nvPr>
            <p:ph type="ctrTitle"/>
          </p:nvPr>
        </p:nvSpPr>
        <p:spPr>
          <a:xfrm>
            <a:off x="467544" y="2348880"/>
            <a:ext cx="8305800" cy="1981200"/>
          </a:xfrm>
        </p:spPr>
        <p:txBody>
          <a:bodyPr/>
          <a:lstStyle/>
          <a:p>
            <a:r>
              <a:rPr lang="es-MX" b="1" dirty="0" smtClean="0"/>
              <a:t>Historia en la formación del Español </a:t>
            </a:r>
            <a:endParaRPr lang="es-MX" b="1" dirty="0"/>
          </a:p>
        </p:txBody>
      </p:sp>
      <p:sp>
        <p:nvSpPr>
          <p:cNvPr id="5" name="2 Subtítulo"/>
          <p:cNvSpPr txBox="1">
            <a:spLocks/>
          </p:cNvSpPr>
          <p:nvPr/>
        </p:nvSpPr>
        <p:spPr>
          <a:xfrm>
            <a:off x="395536" y="692696"/>
            <a:ext cx="8305800" cy="1143000"/>
          </a:xfrm>
          <a:prstGeom prst="rect">
            <a:avLst/>
          </a:prstGeom>
        </p:spPr>
        <p:txBody>
          <a:bodyPr vert="horz">
            <a:noAutofit/>
          </a:bodyPr>
          <a:lstStyle/>
          <a:p>
            <a:pPr algn="ctr">
              <a:spcBef>
                <a:spcPts val="600"/>
              </a:spcBef>
              <a:buClr>
                <a:schemeClr val="accent2"/>
              </a:buClr>
              <a:buSzPct val="85000"/>
            </a:pPr>
            <a:r>
              <a:rPr lang="es-ES" sz="2400" dirty="0" smtClean="0"/>
              <a:t> No podría entenderse correctamente la evolución de la lengua y la cultura de la península sin reconocer  la influencia del árabe.</a:t>
            </a:r>
            <a:endParaRPr lang="es-MX" sz="2400" dirty="0" smtClean="0"/>
          </a:p>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es-MX" sz="2200" b="0" i="0" u="none" strike="noStrike" kern="1200" cap="none" spc="100" normalizeH="0" baseline="0" noProof="0" dirty="0">
              <a:ln>
                <a:noFill/>
              </a:ln>
              <a:solidFill>
                <a:schemeClr val="tx2"/>
              </a:solidFill>
              <a:effectLst/>
              <a:uLnTx/>
              <a:uFillTx/>
              <a:latin typeface="+mn-lt"/>
              <a:ea typeface="+mn-ea"/>
              <a:cs typeface="+mn-cs"/>
            </a:endParaRPr>
          </a:p>
        </p:txBody>
      </p:sp>
      <p:pic>
        <p:nvPicPr>
          <p:cNvPr id="69635" name="Picture 3" descr="http://uanesimegusta.files.wordpress.com/2009/11/logo-uane2.jpg?w=470"/>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539552" y="3717033"/>
            <a:ext cx="1728192" cy="2790369"/>
          </a:xfrm>
          <a:prstGeom prst="rect">
            <a:avLst/>
          </a:prstGeom>
          <a:noFill/>
        </p:spPr>
      </p:pic>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332656"/>
            <a:ext cx="8568952" cy="6192688"/>
          </a:xfrm>
        </p:spPr>
        <p:txBody>
          <a:bodyPr>
            <a:normAutofit fontScale="92500" lnSpcReduction="20000"/>
          </a:bodyPr>
          <a:lstStyle/>
          <a:p>
            <a:pPr>
              <a:buNone/>
            </a:pPr>
            <a:r>
              <a:rPr lang="es-ES" dirty="0" smtClean="0"/>
              <a:t>En esta época se consolida el sistema fonológico del español. </a:t>
            </a:r>
          </a:p>
          <a:p>
            <a:r>
              <a:rPr lang="es-ES" dirty="0" smtClean="0"/>
              <a:t>Desaparece la aspiración de la h</a:t>
            </a:r>
          </a:p>
          <a:p>
            <a:r>
              <a:rPr lang="es-ES" dirty="0" smtClean="0"/>
              <a:t>Se funden en un único fonema la s sonora y sorda, prevaleciendo el valor sordo. </a:t>
            </a:r>
          </a:p>
          <a:p>
            <a:r>
              <a:rPr lang="es-ES" dirty="0" smtClean="0"/>
              <a:t>Las consonantes ç y z pasan a ser el fonema fricativo (con pronunciación equivalente a </a:t>
            </a:r>
            <a:r>
              <a:rPr lang="es-ES" dirty="0" err="1" smtClean="0"/>
              <a:t>ts</a:t>
            </a:r>
            <a:r>
              <a:rPr lang="es-ES" dirty="0" smtClean="0"/>
              <a:t>) que se escribirá ç durante el siglo XVI y pasará a tener el valor de la z (con su pronunciación actual</a:t>
            </a:r>
          </a:p>
          <a:p>
            <a:r>
              <a:rPr lang="es-ES" dirty="0" smtClean="0"/>
              <a:t>Las variaciones fonéticas que representaban x, g, j, en el XVII pasan a tener la pronunciación y grafía de g y de j. </a:t>
            </a:r>
          </a:p>
          <a:p>
            <a:r>
              <a:rPr lang="es-ES" dirty="0" smtClean="0"/>
              <a:t>Desapareció la distinción -b-, -v- que se neutralizó en -b- durante el siglo XVI. </a:t>
            </a:r>
          </a:p>
          <a:p>
            <a:r>
              <a:rPr lang="es-ES" dirty="0" smtClean="0"/>
              <a:t>En la morfología aparecieron los tiempos compuestos de los verbos, y se convierte en auxiliar el verbo haber. </a:t>
            </a:r>
          </a:p>
          <a:p>
            <a:r>
              <a:rPr lang="es-ES" dirty="0" smtClean="0"/>
              <a:t>En la sintaxis el orden de los elementos de la oración se hace más rígido, y se anteponen los pronombres átonos a infinitivos y gerundios.</a:t>
            </a:r>
            <a:endParaRPr lang="es-MX" dirty="0" smtClean="0"/>
          </a:p>
          <a:p>
            <a:endParaRPr lang="es-MX" dirty="0"/>
          </a:p>
        </p:txBody>
      </p:sp>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260648"/>
            <a:ext cx="8363272" cy="6264696"/>
          </a:xfrm>
        </p:spPr>
        <p:txBody>
          <a:bodyPr>
            <a:normAutofit lnSpcReduction="10000"/>
          </a:bodyPr>
          <a:lstStyle/>
          <a:p>
            <a:r>
              <a:rPr lang="es-ES" dirty="0" smtClean="0"/>
              <a:t>el castellano fue la lengua de los documentos legales, de la política exterior y la que llegó a América de la mano de la gran empresa realizada por la Corona de Castilla, ya fijada en la gramática normativa de Nebrija. </a:t>
            </a:r>
          </a:p>
          <a:p>
            <a:r>
              <a:rPr lang="es-ES" dirty="0" smtClean="0"/>
              <a:t>A partir de los primeros momentos del siglo XVI se prefirió la denominación de española para la lengua del nuevo imperio, y la aparición de la Minerva de Francisco Sánchez de las Brozas, conocido por El Brocense, que es una gramática normativa y descriptiva más moderna que la realizada por el grupo francés de Port-Royal, y, a principios del siglo XVII, la publicación del Tesoro de la lengua castellana o española (1611) de Sebastián de Covarrubias, primer diccionario de la lengua, que contiene cuanta información histórica y sincrónica había disponible en el momento de su publicación.</a:t>
            </a:r>
            <a:endParaRPr lang="es-MX" dirty="0" smtClean="0"/>
          </a:p>
          <a:p>
            <a:endParaRPr lang="es-MX" dirty="0"/>
          </a:p>
        </p:txBody>
      </p:sp>
      <p:pic>
        <p:nvPicPr>
          <p:cNvPr id="45058" name="Picture 2" descr="http://2.bp.blogspot.com/-scVT3SvR_7s/TvQ_7MssnqI/AAAAAAAAA7A/1sYK3_--16c/s1600/765_257439_15.jpeg"/>
          <p:cNvPicPr>
            <a:picLocks noChangeAspect="1" noChangeArrowheads="1"/>
          </p:cNvPicPr>
          <p:nvPr/>
        </p:nvPicPr>
        <p:blipFill>
          <a:blip r:embed="rId3" cstate="print"/>
          <a:srcRect r="9649"/>
          <a:stretch>
            <a:fillRect/>
          </a:stretch>
        </p:blipFill>
        <p:spPr bwMode="auto">
          <a:xfrm>
            <a:off x="395536" y="45907"/>
            <a:ext cx="8424936" cy="6571853"/>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260648"/>
            <a:ext cx="8363272" cy="6336704"/>
          </a:xfrm>
        </p:spPr>
        <p:txBody>
          <a:bodyPr>
            <a:normAutofit/>
          </a:bodyPr>
          <a:lstStyle/>
          <a:p>
            <a:r>
              <a:rPr lang="es-ES" dirty="0" smtClean="0"/>
              <a:t>En Francia, Italia e Inglaterra se editaban gramáticas y diccionarios para aprender español, que fue la lengua diplomática hasta la primera mitad del siglo XVIII</a:t>
            </a:r>
          </a:p>
          <a:p>
            <a:r>
              <a:rPr lang="es-ES" dirty="0" smtClean="0"/>
              <a:t>Del italiano entran en el español desde el siglo XV al XVII los nombres de la métrica y preceptiva literaria como soneto, asonante, </a:t>
            </a:r>
            <a:r>
              <a:rPr lang="es-ES" dirty="0" err="1" smtClean="0"/>
              <a:t>silva</a:t>
            </a:r>
            <a:r>
              <a:rPr lang="es-ES" dirty="0" smtClean="0"/>
              <a:t> y lira, palabras relacionadas con las bellas artes como fachada, escorzo, medalla, piano. </a:t>
            </a:r>
          </a:p>
          <a:p>
            <a:r>
              <a:rPr lang="es-ES" dirty="0" smtClean="0"/>
              <a:t>De otros campos léxicos son italianismos de la época centinela, alerta, escopeta, aspaviento, charlar, estropear y muchas más. </a:t>
            </a:r>
          </a:p>
          <a:p>
            <a:r>
              <a:rPr lang="es-ES" dirty="0" smtClean="0"/>
              <a:t>Son galicismos paje, jardín, jaula, sargento, forja o reproche.</a:t>
            </a:r>
            <a:endParaRPr lang="es-MX" dirty="0" smtClean="0"/>
          </a:p>
          <a:p>
            <a:endParaRPr lang="es-MX" dirty="0"/>
          </a:p>
        </p:txBody>
      </p:sp>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88640"/>
            <a:ext cx="6120680" cy="6408712"/>
          </a:xfrm>
        </p:spPr>
        <p:txBody>
          <a:bodyPr>
            <a:normAutofit/>
          </a:bodyPr>
          <a:lstStyle/>
          <a:p>
            <a:r>
              <a:rPr lang="es-ES" dirty="0" smtClean="0"/>
              <a:t>Los americanismos, que comienzan a entrar en el siglo XVI, son españolismos tomados por las lenguas europeas como patata, cóndor, alpaca, vicuña, pampa, puma, papa, que proceden del quechua y el guaraní. </a:t>
            </a:r>
          </a:p>
          <a:p>
            <a:r>
              <a:rPr lang="es-ES" dirty="0" smtClean="0"/>
              <a:t>Los términos más antiguos, como canoa, proceden de los </a:t>
            </a:r>
            <a:r>
              <a:rPr lang="es-ES" dirty="0" err="1" smtClean="0"/>
              <a:t>arawak</a:t>
            </a:r>
            <a:r>
              <a:rPr lang="es-ES" dirty="0" smtClean="0"/>
              <a:t>. A este conjunto pertenecen huracán, sabana, maíz, cacique, colibrí, </a:t>
            </a:r>
            <a:r>
              <a:rPr lang="es-ES" dirty="0" err="1" smtClean="0"/>
              <a:t>caribe</a:t>
            </a:r>
            <a:r>
              <a:rPr lang="es-ES" dirty="0" smtClean="0"/>
              <a:t>, enagua y caníbal. </a:t>
            </a:r>
          </a:p>
          <a:p>
            <a:r>
              <a:rPr lang="es-ES" dirty="0" smtClean="0"/>
              <a:t>De la familia de lenguas náhuatl habladas por los nahuas, se incorporan hule, chocolate, tomate, cacao, aguacate y petate.</a:t>
            </a:r>
            <a:endParaRPr lang="es-MX" dirty="0" smtClean="0"/>
          </a:p>
          <a:p>
            <a:endParaRPr lang="es-MX" dirty="0"/>
          </a:p>
        </p:txBody>
      </p:sp>
      <p:pic>
        <p:nvPicPr>
          <p:cNvPr id="40962" name="Picture 2" descr="http://www.educarchile.cl/UserFiles/P0001/Image/CR_Imagen/articles-60062_imagen_0.jpeg"/>
          <p:cNvPicPr>
            <a:picLocks noChangeAspect="1" noChangeArrowheads="1"/>
          </p:cNvPicPr>
          <p:nvPr/>
        </p:nvPicPr>
        <p:blipFill>
          <a:blip r:embed="rId3" cstate="print"/>
          <a:srcRect/>
          <a:stretch>
            <a:fillRect/>
          </a:stretch>
        </p:blipFill>
        <p:spPr bwMode="auto">
          <a:xfrm rot="20953497">
            <a:off x="6476184" y="404688"/>
            <a:ext cx="2501398" cy="2016224"/>
          </a:xfrm>
          <a:prstGeom prst="rect">
            <a:avLst/>
          </a:prstGeom>
          <a:noFill/>
        </p:spPr>
      </p:pic>
      <p:pic>
        <p:nvPicPr>
          <p:cNvPr id="40964" name="Picture 4" descr="https://encrypted-tbn3.google.com/images?q=tbn:ANd9GcSCjn_FBjDwzz4DBbBwBCw66HXhFAmXVtrhcXwL9MNujvNdI-y_"/>
          <p:cNvPicPr>
            <a:picLocks noChangeAspect="1" noChangeArrowheads="1"/>
          </p:cNvPicPr>
          <p:nvPr/>
        </p:nvPicPr>
        <p:blipFill>
          <a:blip r:embed="rId4" cstate="print"/>
          <a:srcRect/>
          <a:stretch>
            <a:fillRect/>
          </a:stretch>
        </p:blipFill>
        <p:spPr bwMode="auto">
          <a:xfrm>
            <a:off x="6300192" y="2708920"/>
            <a:ext cx="1666875" cy="1790701"/>
          </a:xfrm>
          <a:prstGeom prst="rect">
            <a:avLst/>
          </a:prstGeom>
          <a:noFill/>
        </p:spPr>
      </p:pic>
      <p:pic>
        <p:nvPicPr>
          <p:cNvPr id="40968" name="Picture 8" descr="http://cetecna.com/NuevasTecnologias/artemexico/wp-content/uploads/2011/09/azteca-3.jpg"/>
          <p:cNvPicPr>
            <a:picLocks noChangeAspect="1" noChangeArrowheads="1"/>
          </p:cNvPicPr>
          <p:nvPr/>
        </p:nvPicPr>
        <p:blipFill>
          <a:blip r:embed="rId5" cstate="print"/>
          <a:srcRect/>
          <a:stretch>
            <a:fillRect/>
          </a:stretch>
        </p:blipFill>
        <p:spPr bwMode="auto">
          <a:xfrm>
            <a:off x="6516215" y="4581128"/>
            <a:ext cx="2025759" cy="1919408"/>
          </a:xfrm>
          <a:prstGeom prst="rect">
            <a:avLst/>
          </a:prstGeom>
          <a:noFill/>
        </p:spPr>
      </p:pic>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260648"/>
            <a:ext cx="5472608" cy="6192688"/>
          </a:xfrm>
        </p:spPr>
        <p:txBody>
          <a:bodyPr>
            <a:normAutofit lnSpcReduction="10000"/>
          </a:bodyPr>
          <a:lstStyle/>
          <a:p>
            <a:pPr>
              <a:buNone/>
            </a:pPr>
            <a:r>
              <a:rPr lang="es-ES" sz="3600" dirty="0" smtClean="0"/>
              <a:t>El español contemporáneo.</a:t>
            </a:r>
          </a:p>
          <a:p>
            <a:endParaRPr lang="es-ES" sz="3600" dirty="0" smtClean="0"/>
          </a:p>
          <a:p>
            <a:pPr>
              <a:buNone/>
            </a:pPr>
            <a:r>
              <a:rPr lang="es-ES" sz="3600" dirty="0" smtClean="0"/>
              <a:t>  En el año 1713 se fundó la Real Academia Española. Su primera tarea fue fijar el idioma y sancionar los cambios que habían introducido los hablantes a lo largo de los siglos.</a:t>
            </a:r>
            <a:endParaRPr lang="es-MX" sz="3600" dirty="0" smtClean="0"/>
          </a:p>
          <a:p>
            <a:endParaRPr lang="es-MX" dirty="0"/>
          </a:p>
        </p:txBody>
      </p:sp>
      <p:pic>
        <p:nvPicPr>
          <p:cNvPr id="38914" name="Picture 2" descr="http://upload.wikimedia.org/wikipedia/commons/thumb/f/f6/Estatutos_rae_1715big.jpg/391px-Estatutos_rae_1715big.jpg"/>
          <p:cNvPicPr>
            <a:picLocks noChangeAspect="1" noChangeArrowheads="1"/>
          </p:cNvPicPr>
          <p:nvPr/>
        </p:nvPicPr>
        <p:blipFill>
          <a:blip r:embed="rId3" cstate="print"/>
          <a:srcRect/>
          <a:stretch>
            <a:fillRect/>
          </a:stretch>
        </p:blipFill>
        <p:spPr bwMode="auto">
          <a:xfrm>
            <a:off x="5580112" y="908720"/>
            <a:ext cx="3395250" cy="5201420"/>
          </a:xfrm>
          <a:prstGeom prst="rect">
            <a:avLst/>
          </a:prstGeom>
          <a:noFill/>
        </p:spPr>
      </p:pic>
    </p:spTree>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16632"/>
            <a:ext cx="8424936" cy="6336704"/>
          </a:xfrm>
        </p:spPr>
        <p:txBody>
          <a:bodyPr>
            <a:noAutofit/>
          </a:bodyPr>
          <a:lstStyle/>
          <a:p>
            <a:pPr>
              <a:buNone/>
            </a:pPr>
            <a:r>
              <a:rPr lang="es-ES" sz="3000" dirty="0" smtClean="0"/>
              <a:t>En el primer tercio del siglo XX, aparecieron las nuevas modificaciones gramaticales; neologismos, que nombran innovaciones técnicas y avances científicos, tiene dos momentos: </a:t>
            </a:r>
          </a:p>
          <a:p>
            <a:pPr>
              <a:buNone/>
            </a:pPr>
            <a:r>
              <a:rPr lang="es-ES" sz="3000" dirty="0" smtClean="0"/>
              <a:t>los anteriores a la mitad del presente siglo, que contienen raíces clásicas como termómetro, televisión, átomo, neurovegetativo, psicoanálisis o morfema, </a:t>
            </a:r>
          </a:p>
          <a:p>
            <a:pPr>
              <a:buNone/>
            </a:pPr>
            <a:r>
              <a:rPr lang="es-ES" sz="3000" dirty="0" smtClean="0"/>
              <a:t>y los neologismos apenas castellanizados, siglas del inglés y fruto de la difusión que hacen las revistas especializadas, la publicidad o la prensa, como filmar, radar, módem, casete, anticongelante, compacto, PC, o spot.</a:t>
            </a:r>
            <a:endParaRPr lang="es-MX" sz="3000" dirty="0"/>
          </a:p>
        </p:txBody>
      </p:sp>
    </p:spTree>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2708920"/>
            <a:ext cx="8229600" cy="1219200"/>
          </a:xfrm>
        </p:spPr>
        <p:txBody>
          <a:bodyPr>
            <a:noAutofit/>
          </a:bodyPr>
          <a:lstStyle/>
          <a:p>
            <a:pPr algn="ctr"/>
            <a:r>
              <a:rPr lang="es-MX" sz="11500" dirty="0" smtClean="0"/>
              <a:t>Dialectos</a:t>
            </a:r>
            <a:endParaRPr lang="es-MX" sz="11500"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332656"/>
            <a:ext cx="8363272" cy="6192688"/>
          </a:xfrm>
        </p:spPr>
        <p:txBody>
          <a:bodyPr>
            <a:noAutofit/>
          </a:bodyPr>
          <a:lstStyle/>
          <a:p>
            <a:pPr>
              <a:buNone/>
            </a:pPr>
            <a:r>
              <a:rPr lang="es-ES" sz="1600" dirty="0" smtClean="0"/>
              <a:t>Del mapa lingüístico medieval ibérico surgieron variedades lingüísticas, algunas se convirtieron en lenguas, y otras, se transformaron en dialectos de alguna de ellas. </a:t>
            </a:r>
          </a:p>
          <a:p>
            <a:pPr>
              <a:buNone/>
            </a:pPr>
            <a:r>
              <a:rPr lang="es-ES" sz="1600" dirty="0" smtClean="0"/>
              <a:t>		</a:t>
            </a:r>
          </a:p>
          <a:p>
            <a:pPr>
              <a:buNone/>
            </a:pPr>
            <a:r>
              <a:rPr lang="es-ES" sz="1600" dirty="0" smtClean="0"/>
              <a:t>		Entre las variedades relacionadas con el español se encuentran:</a:t>
            </a:r>
          </a:p>
          <a:p>
            <a:r>
              <a:rPr lang="es-ES" sz="1600" b="1" dirty="0" smtClean="0"/>
              <a:t> el leonés, </a:t>
            </a:r>
          </a:p>
          <a:p>
            <a:pPr lvl="1"/>
            <a:r>
              <a:rPr lang="es-ES" sz="1400" dirty="0" smtClean="0"/>
              <a:t>Asturias - Tierras de Cáceres </a:t>
            </a:r>
          </a:p>
          <a:p>
            <a:pPr lvl="1"/>
            <a:r>
              <a:rPr lang="es-ES" sz="1400" dirty="0" smtClean="0"/>
              <a:t>a finales del siglo XV, había dejado su lugar de idioma </a:t>
            </a:r>
            <a:r>
              <a:rPr lang="es-ES" sz="1400" dirty="0" err="1" smtClean="0"/>
              <a:t>convirtiendose</a:t>
            </a:r>
            <a:r>
              <a:rPr lang="es-ES" sz="1400" dirty="0" smtClean="0"/>
              <a:t> en dialecto del castellano.</a:t>
            </a:r>
          </a:p>
          <a:p>
            <a:r>
              <a:rPr lang="es-ES" sz="1600" b="1" dirty="0" smtClean="0"/>
              <a:t>el aragonés, </a:t>
            </a:r>
          </a:p>
          <a:p>
            <a:pPr lvl="1"/>
            <a:r>
              <a:rPr lang="es-ES" sz="1400" dirty="0" smtClean="0"/>
              <a:t>Aragón  -los Pirineos por el norte, la cordillera Ibérica por el oeste y los límites de Cataluña y Valencia por el este.</a:t>
            </a:r>
          </a:p>
          <a:p>
            <a:r>
              <a:rPr lang="es-ES" sz="1600" dirty="0" smtClean="0"/>
              <a:t> </a:t>
            </a:r>
            <a:r>
              <a:rPr lang="es-ES" sz="1600" b="1" dirty="0" smtClean="0"/>
              <a:t>Andaluz</a:t>
            </a:r>
          </a:p>
          <a:p>
            <a:pPr lvl="1"/>
            <a:r>
              <a:rPr lang="es-ES" sz="1400" dirty="0" smtClean="0"/>
              <a:t>siglo XIV -de la conquista de Andalucía por los castellanos, </a:t>
            </a:r>
          </a:p>
          <a:p>
            <a:pPr lvl="1"/>
            <a:r>
              <a:rPr lang="es-ES" sz="1400" dirty="0" smtClean="0"/>
              <a:t>que integró algunos rasgos del mozárabe, como un auténtico dialecto del castellano. </a:t>
            </a:r>
          </a:p>
          <a:p>
            <a:r>
              <a:rPr lang="es-ES" sz="1600" b="1" dirty="0" smtClean="0"/>
              <a:t>El extremeño, </a:t>
            </a:r>
          </a:p>
          <a:p>
            <a:pPr lvl="1"/>
            <a:r>
              <a:rPr lang="es-ES" sz="1400" dirty="0" smtClean="0"/>
              <a:t>variedad fronteriza del leonés y el castellano</a:t>
            </a:r>
          </a:p>
          <a:p>
            <a:r>
              <a:rPr lang="es-ES" sz="1600" b="1" dirty="0" smtClean="0"/>
              <a:t>El riojano, </a:t>
            </a:r>
          </a:p>
          <a:p>
            <a:pPr lvl="1"/>
            <a:r>
              <a:rPr lang="es-ES" sz="1400" dirty="0" smtClean="0"/>
              <a:t>La Rioja, </a:t>
            </a:r>
          </a:p>
          <a:p>
            <a:pPr lvl="1"/>
            <a:r>
              <a:rPr lang="es-ES" sz="1400" dirty="0" smtClean="0"/>
              <a:t>influyó en el castellano escrito, era una variedad dialectal del aragonés. </a:t>
            </a:r>
          </a:p>
          <a:p>
            <a:r>
              <a:rPr lang="es-ES" sz="1600" b="1" dirty="0" smtClean="0"/>
              <a:t>el murciano,</a:t>
            </a:r>
          </a:p>
          <a:p>
            <a:pPr lvl="1"/>
            <a:r>
              <a:rPr lang="es-ES" sz="1400" dirty="0" smtClean="0"/>
              <a:t>Mezcla del castellano, aragonés y valenciano, variación del </a:t>
            </a:r>
            <a:r>
              <a:rPr lang="es-ES" sz="1400" dirty="0" err="1" smtClean="0"/>
              <a:t>catalan</a:t>
            </a:r>
            <a:endParaRPr lang="es-ES" sz="1400" dirty="0" smtClean="0"/>
          </a:p>
          <a:p>
            <a:r>
              <a:rPr lang="es-ES" sz="1600" b="1" dirty="0" smtClean="0"/>
              <a:t>El canario</a:t>
            </a:r>
          </a:p>
          <a:p>
            <a:pPr lvl="1"/>
            <a:r>
              <a:rPr lang="es-ES" sz="1400" dirty="0" smtClean="0"/>
              <a:t>islas Canarias, influyó en el español americano del istmo y norte de Sudamérica.</a:t>
            </a:r>
            <a:endParaRPr lang="es-MX" sz="1400" dirty="0"/>
          </a:p>
        </p:txBody>
      </p:sp>
    </p:spTree>
  </p:cSld>
  <p:clrMapOvr>
    <a:masterClrMapping/>
  </p:clrMapOvr>
  <p:transition>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88640"/>
            <a:ext cx="4834880" cy="6480720"/>
          </a:xfrm>
        </p:spPr>
        <p:txBody>
          <a:bodyPr>
            <a:normAutofit lnSpcReduction="10000"/>
          </a:bodyPr>
          <a:lstStyle/>
          <a:p>
            <a:r>
              <a:rPr lang="es-ES" dirty="0" smtClean="0"/>
              <a:t>En el siglo XVI el castellano sirvió de base para la creación de un </a:t>
            </a:r>
            <a:r>
              <a:rPr lang="es-ES" dirty="0" err="1" smtClean="0"/>
              <a:t>sabir</a:t>
            </a:r>
            <a:r>
              <a:rPr lang="es-ES" dirty="0" smtClean="0"/>
              <a:t> o lengua de intercambio en el Mediterráneo. Un siglo después se configura otro </a:t>
            </a:r>
            <a:r>
              <a:rPr lang="es-ES" dirty="0" err="1" smtClean="0"/>
              <a:t>sabir</a:t>
            </a:r>
            <a:r>
              <a:rPr lang="es-ES" dirty="0" smtClean="0"/>
              <a:t> en el Caribe, que luego se </a:t>
            </a:r>
            <a:r>
              <a:rPr lang="es-ES" dirty="0" err="1" smtClean="0"/>
              <a:t>criolliza</a:t>
            </a:r>
            <a:r>
              <a:rPr lang="es-ES" dirty="0" smtClean="0"/>
              <a:t> para dar paso al </a:t>
            </a:r>
            <a:r>
              <a:rPr lang="es-ES" dirty="0" err="1" smtClean="0"/>
              <a:t>Curaçao</a:t>
            </a:r>
            <a:r>
              <a:rPr lang="es-ES" dirty="0" smtClean="0"/>
              <a:t>. Los jesuitas que entraron en contacto con los indios guaraníes crearon otra lengua de intercambio conocida como lengua general. Un hecho análogo se dio en Filipinas, del que surgió otra lengua criolla que hoy está prácticamente perdida.</a:t>
            </a:r>
            <a:endParaRPr lang="es-MX" dirty="0" smtClean="0"/>
          </a:p>
          <a:p>
            <a:endParaRPr lang="es-MX" dirty="0"/>
          </a:p>
        </p:txBody>
      </p:sp>
      <p:pic>
        <p:nvPicPr>
          <p:cNvPr id="30722" name="Picture 2" descr="http://www.portalplanetasedna.com.ar/archivos_varios2/jesuitas.jpg"/>
          <p:cNvPicPr>
            <a:picLocks noChangeAspect="1" noChangeArrowheads="1"/>
          </p:cNvPicPr>
          <p:nvPr/>
        </p:nvPicPr>
        <p:blipFill>
          <a:blip r:embed="rId3" cstate="print"/>
          <a:srcRect/>
          <a:stretch>
            <a:fillRect/>
          </a:stretch>
        </p:blipFill>
        <p:spPr bwMode="auto">
          <a:xfrm>
            <a:off x="5436095" y="404664"/>
            <a:ext cx="3200355" cy="6120680"/>
          </a:xfrm>
          <a:prstGeom prst="rect">
            <a:avLst/>
          </a:prstGeom>
          <a:noFill/>
        </p:spPr>
      </p:pic>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332656"/>
            <a:ext cx="2736304" cy="6264696"/>
          </a:xfrm>
        </p:spPr>
        <p:txBody>
          <a:bodyPr>
            <a:normAutofit/>
          </a:bodyPr>
          <a:lstStyle/>
          <a:p>
            <a:r>
              <a:rPr lang="es-ES" dirty="0" smtClean="0"/>
              <a:t>La dialectología del español en América debe hacerse por cada país antes de que la homogeneidad que imponen los medios de comunicación borren las fronteras dialectales que aún existen. </a:t>
            </a:r>
          </a:p>
          <a:p>
            <a:endParaRPr lang="es-MX" dirty="0"/>
          </a:p>
        </p:txBody>
      </p:sp>
      <p:pic>
        <p:nvPicPr>
          <p:cNvPr id="28674" name="Picture 2" descr="http://salonhogar.net/Salones/Historia/4-6/America/400px-Idiomas_de_am%C3%A9ric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22005" y="188640"/>
            <a:ext cx="6021995" cy="6669360"/>
          </a:xfrm>
          <a:prstGeom prst="rect">
            <a:avLst/>
          </a:prstGeom>
          <a:noFill/>
        </p:spPr>
      </p:pic>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524000"/>
            <a:ext cx="4978896" cy="5334000"/>
          </a:xfrm>
        </p:spPr>
        <p:txBody>
          <a:bodyPr>
            <a:normAutofit/>
          </a:bodyPr>
          <a:lstStyle/>
          <a:p>
            <a:pPr>
              <a:buNone/>
            </a:pPr>
            <a:r>
              <a:rPr lang="es-ES" sz="4000" dirty="0" smtClean="0"/>
              <a:t>el medieval,</a:t>
            </a:r>
          </a:p>
          <a:p>
            <a:pPr>
              <a:buNone/>
            </a:pPr>
            <a:r>
              <a:rPr lang="es-ES" dirty="0" smtClean="0"/>
              <a:t>castellano antiguo</a:t>
            </a:r>
          </a:p>
          <a:p>
            <a:pPr>
              <a:buNone/>
            </a:pPr>
            <a:r>
              <a:rPr lang="es-ES" dirty="0" smtClean="0"/>
              <a:t>siglos X y XV;</a:t>
            </a:r>
          </a:p>
          <a:p>
            <a:pPr>
              <a:buNone/>
            </a:pPr>
            <a:r>
              <a:rPr lang="es-ES" dirty="0" smtClean="0"/>
              <a:t> </a:t>
            </a:r>
            <a:r>
              <a:rPr lang="es-ES" sz="4000" dirty="0" smtClean="0"/>
              <a:t>el español moderno</a:t>
            </a:r>
            <a:r>
              <a:rPr lang="es-ES" dirty="0" smtClean="0"/>
              <a:t>, siglo XVI - finales del XVII, </a:t>
            </a:r>
          </a:p>
          <a:p>
            <a:pPr>
              <a:buNone/>
            </a:pPr>
            <a:r>
              <a:rPr lang="es-ES" sz="4000" dirty="0" smtClean="0"/>
              <a:t>el contemporáneo</a:t>
            </a:r>
            <a:r>
              <a:rPr lang="es-ES" dirty="0" smtClean="0"/>
              <a:t>, desde la fundación de la Real Academia Española (1713) hasta nuestros días.</a:t>
            </a:r>
            <a:endParaRPr lang="es-MX" dirty="0"/>
          </a:p>
        </p:txBody>
      </p:sp>
      <p:sp>
        <p:nvSpPr>
          <p:cNvPr id="3" name="2 Título"/>
          <p:cNvSpPr>
            <a:spLocks noGrp="1"/>
          </p:cNvSpPr>
          <p:nvPr>
            <p:ph type="title"/>
          </p:nvPr>
        </p:nvSpPr>
        <p:spPr/>
        <p:txBody>
          <a:bodyPr>
            <a:normAutofit/>
          </a:bodyPr>
          <a:lstStyle/>
          <a:p>
            <a:pPr algn="ctr"/>
            <a:r>
              <a:rPr lang="es-MX" dirty="0" smtClean="0"/>
              <a:t>PERIODOS</a:t>
            </a:r>
            <a:endParaRPr lang="es-MX" dirty="0"/>
          </a:p>
        </p:txBody>
      </p:sp>
      <p:pic>
        <p:nvPicPr>
          <p:cNvPr id="2050" name="Picture 2" descr="http://usuarios.multimania.es/otaloracava/esan2.JPG"/>
          <p:cNvPicPr>
            <a:picLocks noChangeAspect="1" noChangeArrowheads="1"/>
          </p:cNvPicPr>
          <p:nvPr/>
        </p:nvPicPr>
        <p:blipFill>
          <a:blip r:embed="rId3" cstate="print"/>
          <a:srcRect/>
          <a:stretch>
            <a:fillRect/>
          </a:stretch>
        </p:blipFill>
        <p:spPr bwMode="auto">
          <a:xfrm>
            <a:off x="467544" y="548680"/>
            <a:ext cx="7200800" cy="5814646"/>
          </a:xfrm>
          <a:prstGeom prst="rect">
            <a:avLst/>
          </a:prstGeom>
          <a:noFill/>
        </p:spPr>
      </p:pic>
      <p:pic>
        <p:nvPicPr>
          <p:cNvPr id="67586" name="Picture 2" descr="http://cdn.dipity.com/uploads/events/5fd26a18583141929656d70fcdd66825_1M.png"/>
          <p:cNvPicPr>
            <a:picLocks noChangeAspect="1" noChangeArrowheads="1"/>
          </p:cNvPicPr>
          <p:nvPr/>
        </p:nvPicPr>
        <p:blipFill>
          <a:blip r:embed="rId4" cstate="print"/>
          <a:srcRect/>
          <a:stretch>
            <a:fillRect/>
          </a:stretch>
        </p:blipFill>
        <p:spPr bwMode="auto">
          <a:xfrm>
            <a:off x="395536" y="260648"/>
            <a:ext cx="8208912" cy="6148501"/>
          </a:xfrm>
          <a:prstGeom prst="rect">
            <a:avLst/>
          </a:prstGeom>
          <a:noFill/>
        </p:spPr>
      </p:pic>
      <p:sp>
        <p:nvSpPr>
          <p:cNvPr id="6" name="5 CuadroTexto"/>
          <p:cNvSpPr txBox="1"/>
          <p:nvPr/>
        </p:nvSpPr>
        <p:spPr>
          <a:xfrm>
            <a:off x="1691680" y="5733256"/>
            <a:ext cx="4824536" cy="369332"/>
          </a:xfrm>
          <a:prstGeom prst="rect">
            <a:avLst/>
          </a:prstGeom>
          <a:noFill/>
        </p:spPr>
        <p:txBody>
          <a:bodyPr wrap="square" rtlCol="0">
            <a:spAutoFit/>
          </a:bodyPr>
          <a:lstStyle/>
          <a:p>
            <a:r>
              <a:rPr lang="es-MX" dirty="0" smtClean="0">
                <a:solidFill>
                  <a:schemeClr val="bg1"/>
                </a:solidFill>
              </a:rPr>
              <a:t>Glosa </a:t>
            </a:r>
            <a:r>
              <a:rPr lang="es-MX" dirty="0" err="1" smtClean="0">
                <a:solidFill>
                  <a:schemeClr val="bg1"/>
                </a:solidFill>
              </a:rPr>
              <a:t>emilianense</a:t>
            </a:r>
            <a:r>
              <a:rPr lang="es-MX" dirty="0" smtClean="0">
                <a:solidFill>
                  <a:schemeClr val="bg1"/>
                </a:solidFill>
              </a:rPr>
              <a:t> del siglo X</a:t>
            </a:r>
            <a:endParaRPr lang="es-MX" dirty="0">
              <a:solidFill>
                <a:schemeClr val="bg1"/>
              </a:solidFill>
            </a:endParaRPr>
          </a:p>
        </p:txBody>
      </p:sp>
      <p:pic>
        <p:nvPicPr>
          <p:cNvPr id="67588" name="Picture 4" descr="http://impactoevangelistico.net/imagenes/upload/noviembre2011/p16eag78glkpq14dn1chu1gs7d4g2.gif"/>
          <p:cNvPicPr>
            <a:picLocks noChangeAspect="1" noChangeArrowheads="1"/>
          </p:cNvPicPr>
          <p:nvPr/>
        </p:nvPicPr>
        <p:blipFill>
          <a:blip r:embed="rId5" cstate="print"/>
          <a:srcRect/>
          <a:stretch>
            <a:fillRect/>
          </a:stretch>
        </p:blipFill>
        <p:spPr bwMode="auto">
          <a:xfrm>
            <a:off x="179512" y="323274"/>
            <a:ext cx="8712968" cy="6534726"/>
          </a:xfrm>
          <a:prstGeom prst="rect">
            <a:avLst/>
          </a:prstGeom>
          <a:noFill/>
        </p:spPr>
      </p:pic>
      <p:sp>
        <p:nvSpPr>
          <p:cNvPr id="8" name="7 CuadroTexto"/>
          <p:cNvSpPr txBox="1"/>
          <p:nvPr/>
        </p:nvSpPr>
        <p:spPr>
          <a:xfrm>
            <a:off x="2195736" y="6093296"/>
            <a:ext cx="5976664" cy="369332"/>
          </a:xfrm>
          <a:prstGeom prst="rect">
            <a:avLst/>
          </a:prstGeom>
          <a:noFill/>
        </p:spPr>
        <p:txBody>
          <a:bodyPr wrap="square" rtlCol="0">
            <a:spAutoFit/>
          </a:bodyPr>
          <a:lstStyle/>
          <a:p>
            <a:r>
              <a:rPr lang="es-MX" dirty="0" smtClean="0">
                <a:solidFill>
                  <a:schemeClr val="bg1"/>
                </a:solidFill>
              </a:rPr>
              <a:t>Texto escrito en español contemporáneo.</a:t>
            </a:r>
            <a:endParaRPr lang="es-MX" dirty="0">
              <a:solidFill>
                <a:schemeClr val="bg1"/>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3501008"/>
            <a:ext cx="8229600" cy="1219200"/>
          </a:xfrm>
        </p:spPr>
        <p:txBody>
          <a:bodyPr>
            <a:noAutofit/>
          </a:bodyPr>
          <a:lstStyle/>
          <a:p>
            <a:pPr algn="ctr"/>
            <a:r>
              <a:rPr lang="es-ES" sz="11500" dirty="0" smtClean="0"/>
              <a:t>Gramática Española  </a:t>
            </a:r>
            <a:endParaRPr lang="es-MX" sz="11500"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332656"/>
            <a:ext cx="8363272" cy="5763344"/>
          </a:xfrm>
        </p:spPr>
        <p:txBody>
          <a:bodyPr>
            <a:normAutofit/>
          </a:bodyPr>
          <a:lstStyle/>
          <a:p>
            <a:r>
              <a:rPr lang="es-ES" dirty="0" smtClean="0"/>
              <a:t>Clasificación de las lenguas</a:t>
            </a:r>
          </a:p>
          <a:p>
            <a:r>
              <a:rPr lang="es-ES" dirty="0" smtClean="0"/>
              <a:t>el español es una lengua flexiva, </a:t>
            </a:r>
          </a:p>
          <a:p>
            <a:r>
              <a:rPr lang="es-ES" dirty="0" smtClean="0"/>
              <a:t>de acentuación fundamentalmente grave, pero no significa que no existan palabras agudas o esdrújulas</a:t>
            </a:r>
          </a:p>
          <a:p>
            <a:r>
              <a:rPr lang="es-ES" dirty="0" smtClean="0"/>
              <a:t>Conserva desinencias para el género, pero ha perdido el neutro en los nombres y los adjetivos y lo conserva en los pronombres como eso, lo vuestro, y en el artículo determinado lo, que se emplea como mecanismo </a:t>
            </a:r>
            <a:r>
              <a:rPr lang="es-ES" dirty="0" err="1" smtClean="0"/>
              <a:t>nominalizador</a:t>
            </a:r>
            <a:r>
              <a:rPr lang="es-ES" dirty="0" smtClean="0"/>
              <a:t> de adjetivos y de oraciones, a las que confiere una significación de totalidad y abstracción, como en lo que quieras.</a:t>
            </a:r>
            <a:endParaRPr lang="es-MX" dirty="0" smtClean="0"/>
          </a:p>
          <a:p>
            <a:endParaRPr lang="es-MX" dirty="0"/>
          </a:p>
        </p:txBody>
      </p:sp>
    </p:spTree>
  </p:cSld>
  <p:clrMapOvr>
    <a:masterClrMapping/>
  </p:clrMapOvr>
  <p:transition>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260648"/>
            <a:ext cx="8352928" cy="6264696"/>
          </a:xfrm>
        </p:spPr>
        <p:txBody>
          <a:bodyPr>
            <a:noAutofit/>
          </a:bodyPr>
          <a:lstStyle/>
          <a:p>
            <a:r>
              <a:rPr lang="es-ES" sz="2800" dirty="0" smtClean="0"/>
              <a:t>Morfología y sintaxis</a:t>
            </a:r>
          </a:p>
          <a:p>
            <a:pPr lvl="1"/>
            <a:r>
              <a:rPr lang="es-ES" sz="2800" dirty="0" smtClean="0"/>
              <a:t>  El español, sustituyó por un procedimiento sintáctico lo que fue en principio morfológico, es decir, marcó con preposiciones más nombre las funciones gramaticales de sujeto, objeto directo, indirecto y complementos verbales de otra especie. </a:t>
            </a:r>
          </a:p>
          <a:p>
            <a:pPr lvl="1"/>
            <a:r>
              <a:rPr lang="es-ES" sz="2800" dirty="0" smtClean="0"/>
              <a:t>En el caso de los objetos directos personales o afectivos usa la preposición a, como en el esquema querer a una persona y querer al gato; emplea a, asimismo, en el caso del objeto indirecto, como en, por ejemplo, dar algo a alguien</a:t>
            </a:r>
            <a:endParaRPr lang="es-MX" sz="2800" dirty="0"/>
          </a:p>
        </p:txBody>
      </p:sp>
    </p:spTree>
  </p:cSld>
  <p:clrMapOvr>
    <a:masterClrMapping/>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260648"/>
            <a:ext cx="8363272" cy="6264696"/>
          </a:xfrm>
        </p:spPr>
        <p:txBody>
          <a:bodyPr>
            <a:normAutofit/>
          </a:bodyPr>
          <a:lstStyle/>
          <a:p>
            <a:r>
              <a:rPr lang="es-ES" dirty="0" smtClean="0"/>
              <a:t>Los verbos redujeron a tres las cuatro conjugaciones del latín. </a:t>
            </a:r>
          </a:p>
          <a:p>
            <a:pPr lvl="1"/>
            <a:r>
              <a:rPr lang="es-ES" dirty="0" smtClean="0"/>
              <a:t>Posee desinencias para las personas, el número, el tiempo, el modo y la voz. </a:t>
            </a:r>
          </a:p>
          <a:p>
            <a:pPr lvl="1"/>
            <a:r>
              <a:rPr lang="es-ES" dirty="0" smtClean="0"/>
              <a:t>En el caso de la segunda persona las formas correspondientes a tú se consideraron vulgares y hasta humillantes, y por esa razón la persona de confianza reconocida como digna de respeto fue tratada de vos; a su vez, las personas de menor confianza reciben el mismo tratamiento que en la península; son usted y concuerdan con la tercera persona. </a:t>
            </a:r>
          </a:p>
          <a:p>
            <a:pPr lvl="1"/>
            <a:r>
              <a:rPr lang="es-ES" dirty="0" smtClean="0"/>
              <a:t>se denomina voseo al cambio en el empleo de tú por vos, tanto en el verbo como en los pronombres, así como en los posesivos que también necesitan la concordancia de persona</a:t>
            </a:r>
            <a:endParaRPr lang="es-MX" dirty="0" smtClean="0"/>
          </a:p>
          <a:p>
            <a:endParaRPr lang="es-MX" dirty="0"/>
          </a:p>
        </p:txBody>
      </p:sp>
    </p:spTree>
  </p:cSld>
  <p:clrMapOvr>
    <a:masterClrMapping/>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404664"/>
            <a:ext cx="8291264" cy="5904656"/>
          </a:xfrm>
        </p:spPr>
        <p:txBody>
          <a:bodyPr>
            <a:normAutofit lnSpcReduction="10000"/>
          </a:bodyPr>
          <a:lstStyle/>
          <a:p>
            <a:r>
              <a:rPr lang="es-ES" sz="3800" dirty="0" smtClean="0"/>
              <a:t>La voz verbal </a:t>
            </a:r>
          </a:p>
          <a:p>
            <a:pPr lvl="1"/>
            <a:r>
              <a:rPr lang="es-ES" sz="3300" dirty="0" smtClean="0"/>
              <a:t>La voz activa emplea haber como verbo auxiliar para formar los tiempos compuestos el verbo auxiliar está completamente gramaticalizado y no posee otra función que la de marca de tiempo, persona y modo. </a:t>
            </a:r>
          </a:p>
          <a:p>
            <a:pPr lvl="1"/>
            <a:r>
              <a:rPr lang="es-ES" sz="3300" dirty="0" smtClean="0"/>
              <a:t>En la voz pasiva todos los tiempos se forman con el auxiliar ser, también gramaticalizado, y no existen más desinencias de pasiva que las que comporta el auxiliar.</a:t>
            </a:r>
            <a:endParaRPr lang="es-MX" sz="3300" dirty="0" smtClean="0"/>
          </a:p>
          <a:p>
            <a:endParaRPr lang="es-MX" dirty="0"/>
          </a:p>
        </p:txBody>
      </p:sp>
    </p:spTree>
  </p:cSld>
  <p:clrMapOvr>
    <a:masterClrMapping/>
  </p:clrMapOvr>
  <p:transition>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260648"/>
            <a:ext cx="8291264" cy="5835352"/>
          </a:xfrm>
        </p:spPr>
        <p:txBody>
          <a:bodyPr>
            <a:normAutofit fontScale="85000" lnSpcReduction="10000"/>
          </a:bodyPr>
          <a:lstStyle/>
          <a:p>
            <a:r>
              <a:rPr lang="es-ES" sz="3300" dirty="0" smtClean="0"/>
              <a:t>El verbo </a:t>
            </a:r>
          </a:p>
          <a:p>
            <a:pPr lvl="1"/>
            <a:r>
              <a:rPr lang="es-ES" sz="3300" dirty="0" smtClean="0"/>
              <a:t>acción en desarrollo, como estar + gerundio o acabar de + infinitivo. En las gramáticas escolares hasta mediado el siglo XX se hablaba de una conjugación perifrástica, activa y pasiva; hoy las gramáticas más completas hablan </a:t>
            </a:r>
          </a:p>
          <a:p>
            <a:pPr lvl="1"/>
            <a:r>
              <a:rPr lang="es-ES" sz="3300" dirty="0" smtClean="0"/>
              <a:t>de obligación del tipo haber de + infinitivo, tener que + infinitivo, o deber (de) + infinitivo. </a:t>
            </a:r>
          </a:p>
          <a:p>
            <a:pPr lvl="1">
              <a:buNone/>
            </a:pPr>
            <a:r>
              <a:rPr lang="es-ES" sz="3300" dirty="0" smtClean="0"/>
              <a:t>Ambos son procedimientos muy rentables en español para construir la obligación y hasta los matices del futuro; </a:t>
            </a:r>
          </a:p>
          <a:p>
            <a:pPr lvl="1">
              <a:buNone/>
            </a:pPr>
            <a:r>
              <a:rPr lang="es-ES" sz="3300" dirty="0" smtClean="0"/>
              <a:t>EMEMPLO DE ESTOS matices en la significación de vendrá, debe venir, tiene que venir, ha de venir</a:t>
            </a:r>
            <a:r>
              <a:rPr lang="es-ES" dirty="0" smtClean="0"/>
              <a:t>.</a:t>
            </a:r>
            <a:endParaRPr lang="es-MX" dirty="0" smtClean="0"/>
          </a:p>
          <a:p>
            <a:endParaRPr lang="es-MX" dirty="0"/>
          </a:p>
        </p:txBody>
      </p:sp>
    </p:spTree>
  </p:cSld>
  <p:clrMapOvr>
    <a:masterClrMapping/>
  </p:clrMapOvr>
  <p:transition>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3068960"/>
            <a:ext cx="8229600" cy="1219200"/>
          </a:xfrm>
        </p:spPr>
        <p:txBody>
          <a:bodyPr>
            <a:noAutofit/>
          </a:bodyPr>
          <a:lstStyle/>
          <a:p>
            <a:pPr algn="ctr"/>
            <a:r>
              <a:rPr lang="es-MX" sz="8000" dirty="0" smtClean="0"/>
              <a:t>Otros rasgos del español</a:t>
            </a:r>
            <a:endParaRPr lang="es-MX" sz="8000"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El español también se caracteriza por su constante empleo del pronombre se, y el uso vivo del subjuntivo que tantos problemas origina a quienes aprenden español como segunda lengua. Entre las características heredadas del latín debe destacarse la sintaxis y los procedimientos sintácticos para matizar, calificar o convertir en nombres, y por tanto sujetos, a oraciones completas.</a:t>
            </a:r>
            <a:endParaRPr lang="es-MX" dirty="0"/>
          </a:p>
        </p:txBody>
      </p:sp>
    </p:spTree>
  </p:cSld>
  <p:clrMapOvr>
    <a:masterClrMapping/>
  </p:clrMapOvr>
  <p:transition>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260648"/>
            <a:ext cx="8435280" cy="6408712"/>
          </a:xfrm>
        </p:spPr>
        <p:txBody>
          <a:bodyPr>
            <a:normAutofit/>
          </a:bodyPr>
          <a:lstStyle/>
          <a:p>
            <a:r>
              <a:rPr lang="es-ES" sz="3200" dirty="0" smtClean="0"/>
              <a:t>Formular una hipótesis es un hecho complejo en español; así puede decirse quizá venga sin matización mayor, o bien, es posible que venga, podría venir, puede que venga, o si viniera. </a:t>
            </a:r>
          </a:p>
          <a:p>
            <a:r>
              <a:rPr lang="es-ES" sz="3200" dirty="0" smtClean="0"/>
              <a:t>No obstante la complejidad gramatical, la matización y la gradación es mayor que si se realiza por medios léxicos, pues ninguna lengua mantiene muchas palabras de significado tan próximo como el que proporcionan las construcciones anteriores, al menos entre las lenguas no aislantes.</a:t>
            </a:r>
            <a:endParaRPr lang="es-MX" sz="3200" dirty="0" smtClean="0"/>
          </a:p>
          <a:p>
            <a:endParaRPr lang="es-MX" dirty="0"/>
          </a:p>
        </p:txBody>
      </p:sp>
    </p:spTree>
  </p:cSld>
  <p:clrMapOvr>
    <a:masterClrMapping/>
  </p:clrMapOvr>
  <p:transition>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3284984"/>
            <a:ext cx="8229600" cy="1219200"/>
          </a:xfrm>
        </p:spPr>
        <p:txBody>
          <a:bodyPr>
            <a:noAutofit/>
          </a:bodyPr>
          <a:lstStyle/>
          <a:p>
            <a:pPr algn="ctr"/>
            <a:r>
              <a:rPr lang="es-ES" sz="8800" dirty="0" smtClean="0"/>
              <a:t>El Español en el mundo  </a:t>
            </a:r>
            <a:endParaRPr lang="es-MX" sz="8800"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http://2.bp.blogspot.com/_5ZFa8Uw3M6M/TTCY3mrvfCI/AAAAAAAAA0U/ss3fJSly7j8/s1600/la-puerta-condenada.jpg"/>
          <p:cNvPicPr>
            <a:picLocks noChangeAspect="1" noChangeArrowheads="1"/>
          </p:cNvPicPr>
          <p:nvPr/>
        </p:nvPicPr>
        <p:blipFill>
          <a:blip r:embed="rId3" cstate="print"/>
          <a:srcRect/>
          <a:stretch>
            <a:fillRect/>
          </a:stretch>
        </p:blipFill>
        <p:spPr bwMode="auto">
          <a:xfrm>
            <a:off x="7812360" y="2852936"/>
            <a:ext cx="1080120" cy="2304256"/>
          </a:xfrm>
          <a:prstGeom prst="rect">
            <a:avLst/>
          </a:prstGeom>
          <a:noFill/>
        </p:spPr>
      </p:pic>
      <p:sp>
        <p:nvSpPr>
          <p:cNvPr id="2" name="1 Marcador de contenido"/>
          <p:cNvSpPr>
            <a:spLocks noGrp="1"/>
          </p:cNvSpPr>
          <p:nvPr>
            <p:ph idx="1"/>
          </p:nvPr>
        </p:nvSpPr>
        <p:spPr>
          <a:xfrm>
            <a:off x="179512" y="908720"/>
            <a:ext cx="8229600" cy="5619328"/>
          </a:xfrm>
        </p:spPr>
        <p:txBody>
          <a:bodyPr>
            <a:normAutofit/>
          </a:bodyPr>
          <a:lstStyle/>
          <a:p>
            <a:pPr>
              <a:buNone/>
            </a:pPr>
            <a:r>
              <a:rPr lang="es-ES" dirty="0" smtClean="0"/>
              <a:t>El castellano medieval  </a:t>
            </a:r>
          </a:p>
          <a:p>
            <a:r>
              <a:rPr lang="es-ES" dirty="0" smtClean="0"/>
              <a:t>procede de la tierra de castillos que la configuró, Castilla, y antes del siglo X no puede hablarse de ella. </a:t>
            </a:r>
          </a:p>
          <a:p>
            <a:r>
              <a:rPr lang="es-ES" dirty="0" smtClean="0"/>
              <a:t>Los dominios lingüísticos en la Península que pueden fijarse por el comportamiento de la vocal breve y tónica latina o en sílaba interior de palabra </a:t>
            </a:r>
          </a:p>
          <a:p>
            <a:r>
              <a:rPr lang="es-ES" dirty="0" smtClean="0"/>
              <a:t>La o de </a:t>
            </a:r>
            <a:r>
              <a:rPr lang="es-ES" dirty="0" err="1" smtClean="0"/>
              <a:t>portam</a:t>
            </a:r>
            <a:r>
              <a:rPr lang="es-ES" dirty="0" smtClean="0"/>
              <a:t> que diptongó en </a:t>
            </a:r>
            <a:r>
              <a:rPr lang="es-ES" dirty="0" err="1" smtClean="0"/>
              <a:t>ué</a:t>
            </a:r>
            <a:r>
              <a:rPr lang="es-ES" dirty="0" smtClean="0"/>
              <a:t> en el castellano, puerta, y vaciló entre </a:t>
            </a:r>
            <a:r>
              <a:rPr lang="es-ES" dirty="0" err="1" smtClean="0"/>
              <a:t>ue</a:t>
            </a:r>
            <a:r>
              <a:rPr lang="es-ES" dirty="0" smtClean="0"/>
              <a:t>, </a:t>
            </a:r>
            <a:r>
              <a:rPr lang="es-ES" dirty="0" err="1" smtClean="0"/>
              <a:t>uo</a:t>
            </a:r>
            <a:r>
              <a:rPr lang="es-ES" dirty="0" smtClean="0"/>
              <a:t> y </a:t>
            </a:r>
            <a:r>
              <a:rPr lang="es-ES" dirty="0" err="1" smtClean="0"/>
              <a:t>ua</a:t>
            </a:r>
            <a:r>
              <a:rPr lang="es-ES" dirty="0" smtClean="0"/>
              <a:t> en el leonés y aragonés (</a:t>
            </a:r>
            <a:r>
              <a:rPr lang="es-ES" dirty="0" err="1" smtClean="0"/>
              <a:t>puorta</a:t>
            </a:r>
            <a:r>
              <a:rPr lang="es-ES" dirty="0" smtClean="0"/>
              <a:t>) y mozárabe (</a:t>
            </a:r>
            <a:r>
              <a:rPr lang="es-ES" dirty="0" err="1" smtClean="0"/>
              <a:t>puarta</a:t>
            </a:r>
            <a:r>
              <a:rPr lang="es-ES" dirty="0" smtClean="0"/>
              <a:t>). </a:t>
            </a:r>
          </a:p>
          <a:p>
            <a:r>
              <a:rPr lang="es-ES" dirty="0" smtClean="0"/>
              <a:t>En términos generales, se mantuvo la o del latín (porta) en la lengua del extremo occidental, el galaico-portugués —del que surgirían el gallego y el portugués—, y en el catalán</a:t>
            </a:r>
            <a:endParaRPr lang="es-MX" dirty="0" smtClean="0"/>
          </a:p>
          <a:p>
            <a:endParaRPr lang="es-MX" dirty="0"/>
          </a:p>
        </p:txBody>
      </p:sp>
      <p:pic>
        <p:nvPicPr>
          <p:cNvPr id="65538" name="Picture 2" descr="http://cdn.dipity.com/uploads/events/35161220c97cc4a90eb3da3040ca83d1_1M.png"/>
          <p:cNvPicPr>
            <a:picLocks noChangeAspect="1" noChangeArrowheads="1"/>
          </p:cNvPicPr>
          <p:nvPr/>
        </p:nvPicPr>
        <p:blipFill>
          <a:blip r:embed="rId4" cstate="print"/>
          <a:srcRect/>
          <a:stretch>
            <a:fillRect/>
          </a:stretch>
        </p:blipFill>
        <p:spPr bwMode="auto">
          <a:xfrm>
            <a:off x="323528" y="332656"/>
            <a:ext cx="8504327" cy="6264696"/>
          </a:xfrm>
          <a:prstGeom prst="rect">
            <a:avLst/>
          </a:prstGeom>
          <a:noFill/>
        </p:spPr>
      </p:pic>
      <p:sp>
        <p:nvSpPr>
          <p:cNvPr id="5" name="4 CuadroTexto"/>
          <p:cNvSpPr txBox="1"/>
          <p:nvPr/>
        </p:nvSpPr>
        <p:spPr>
          <a:xfrm>
            <a:off x="5652120" y="4797152"/>
            <a:ext cx="3312368" cy="738664"/>
          </a:xfrm>
          <a:prstGeom prst="rect">
            <a:avLst/>
          </a:prstGeom>
          <a:noFill/>
        </p:spPr>
        <p:txBody>
          <a:bodyPr wrap="square" rtlCol="0">
            <a:spAutoFit/>
          </a:bodyPr>
          <a:lstStyle/>
          <a:p>
            <a:r>
              <a:rPr lang="es-MX" sz="1400" dirty="0" smtClean="0">
                <a:solidFill>
                  <a:schemeClr val="bg1"/>
                </a:solidFill>
              </a:rPr>
              <a:t>CASTELLANO, LEONES, ARAGONES, MOZARABE,  GALAICO PORTUGUES Y CATALAN.</a:t>
            </a:r>
            <a:endParaRPr lang="es-MX" sz="1400" dirty="0">
              <a:solidFill>
                <a:schemeClr val="bg1"/>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476672"/>
            <a:ext cx="8363272" cy="6096000"/>
          </a:xfrm>
        </p:spPr>
        <p:txBody>
          <a:bodyPr>
            <a:normAutofit/>
          </a:bodyPr>
          <a:lstStyle/>
          <a:p>
            <a:r>
              <a:rPr lang="es-ES" dirty="0" smtClean="0"/>
              <a:t>El español es, por número de hablantes, la tercera lengua del mundo. Pese a ser una lengua hablada en zonas tan distantes, existe una cierta uniformidad en el nivel culto del idioma que permite a las gentes de uno u otro lado del Atlántico entenderse con relativa facilidad. Las mayores diferencias son, la variada entonación.</a:t>
            </a:r>
          </a:p>
          <a:p>
            <a:r>
              <a:rPr lang="es-ES" dirty="0" smtClean="0"/>
              <a:t> La ortografía y la norma lingüística aseguran la uniformidad de la lengua; de ahí la colaboración entre las diversas Academias de la Lengua para preservar la unidad,  para la difusión de los productos literarios, científicos, pedagógicos, cinematográficos, televisivos, ofimáticos, comunicadores e informáticos.</a:t>
            </a:r>
            <a:endParaRPr lang="es-MX" dirty="0" smtClean="0"/>
          </a:p>
          <a:p>
            <a:endParaRPr lang="es-MX" dirty="0"/>
          </a:p>
        </p:txBody>
      </p:sp>
    </p:spTree>
  </p:cSld>
  <p:clrMapOvr>
    <a:masterClrMapping/>
  </p:clrMapOvr>
  <p:transition>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301208"/>
            <a:ext cx="8229600" cy="794792"/>
          </a:xfrm>
        </p:spPr>
        <p:txBody>
          <a:bodyPr/>
          <a:lstStyle/>
          <a:p>
            <a:r>
              <a:rPr lang="es-MX" dirty="0" smtClean="0"/>
              <a:t>Continuara….</a:t>
            </a:r>
            <a:endParaRPr lang="es-MX" dirty="0"/>
          </a:p>
        </p:txBody>
      </p:sp>
      <p:sp>
        <p:nvSpPr>
          <p:cNvPr id="3" name="2 Título"/>
          <p:cNvSpPr>
            <a:spLocks noGrp="1"/>
          </p:cNvSpPr>
          <p:nvPr>
            <p:ph type="title"/>
          </p:nvPr>
        </p:nvSpPr>
        <p:spPr>
          <a:xfrm>
            <a:off x="683568" y="3284984"/>
            <a:ext cx="8229600" cy="1219200"/>
          </a:xfrm>
        </p:spPr>
        <p:txBody>
          <a:bodyPr>
            <a:noAutofit/>
          </a:bodyPr>
          <a:lstStyle/>
          <a:p>
            <a:r>
              <a:rPr lang="es-MX" sz="16600" dirty="0" smtClean="0"/>
              <a:t>Gracias,</a:t>
            </a:r>
            <a:endParaRPr lang="es-MX" sz="16600"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p:cBhvr override="childStyle">
                                        <p:cTn id="6" dur="500" fill="hold"/>
                                        <p:tgtEl>
                                          <p:spTgt spid="3"/>
                                        </p:tgtEl>
                                        <p:attrNameLst>
                                          <p:attrName>style.color</p:attrName>
                                        </p:attrNameLst>
                                      </p:cBhvr>
                                      <p:by>
                                        <p:hsl h="0" s="-12549" l="-25098"/>
                                      </p:by>
                                    </p:animClr>
                                    <p:animClr clrSpc="hsl">
                                      <p:cBhvr>
                                        <p:cTn id="7" dur="500" fill="hold"/>
                                        <p:tgtEl>
                                          <p:spTgt spid="3"/>
                                        </p:tgtEl>
                                        <p:attrNameLst>
                                          <p:attrName>fillcolor</p:attrName>
                                        </p:attrNameLst>
                                      </p:cBhvr>
                                      <p:by>
                                        <p:hsl h="0" s="-12549" l="-25098"/>
                                      </p:by>
                                    </p:animClr>
                                    <p:animClr clrSpc="hsl">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dirty="0" smtClean="0"/>
              <a:t>Sobre el origen fenicio del término, el historiador y hebraísta Cándido María Trigueros propuso en la Real Academia de las Buenas Letras de Barcelona en 1767 una teoría basada en el hecho de que el alfabeto fenicio (al igual que el hebreo) carecía de vocales. Así </a:t>
            </a:r>
            <a:r>
              <a:rPr lang="es-MX" dirty="0" err="1" smtClean="0"/>
              <a:t>spn</a:t>
            </a:r>
            <a:r>
              <a:rPr lang="es-MX" dirty="0" smtClean="0"/>
              <a:t> (</a:t>
            </a:r>
            <a:r>
              <a:rPr lang="es-MX" dirty="0" err="1" smtClean="0"/>
              <a:t>sphan</a:t>
            </a:r>
            <a:r>
              <a:rPr lang="es-MX" dirty="0" smtClean="0"/>
              <a:t> en hebreo y arameo) significaría en fenicio "el norte", una denominación que habrían tomado los fenicios al llegar a la península Ibérica bordeando la costa africana, viéndola al norte de su ruta, por lo que i-</a:t>
            </a:r>
            <a:r>
              <a:rPr lang="es-MX" dirty="0" err="1" smtClean="0"/>
              <a:t>spn</a:t>
            </a:r>
            <a:r>
              <a:rPr lang="es-MX" dirty="0" smtClean="0"/>
              <a:t>-ya sería la "tierra del norte".</a:t>
            </a:r>
            <a:endParaRPr lang="es-MX" dirty="0"/>
          </a:p>
        </p:txBody>
      </p:sp>
      <p:sp>
        <p:nvSpPr>
          <p:cNvPr id="3" name="2 Título"/>
          <p:cNvSpPr>
            <a:spLocks noGrp="1"/>
          </p:cNvSpPr>
          <p:nvPr>
            <p:ph type="title"/>
          </p:nvPr>
        </p:nvSpPr>
        <p:spPr/>
        <p:txBody>
          <a:bodyPr/>
          <a:lstStyle/>
          <a:p>
            <a:r>
              <a:rPr lang="es-MX" dirty="0" smtClean="0"/>
              <a:t>HISPANIA</a:t>
            </a:r>
            <a:endParaRPr lang="es-MX" dirty="0"/>
          </a:p>
        </p:txBody>
      </p:sp>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332656"/>
            <a:ext cx="5482952" cy="5763344"/>
          </a:xfrm>
        </p:spPr>
        <p:txBody>
          <a:bodyPr/>
          <a:lstStyle/>
          <a:p>
            <a:pPr>
              <a:buNone/>
            </a:pPr>
            <a:r>
              <a:rPr lang="es-ES" dirty="0" smtClean="0"/>
              <a:t>A LA EPOCA MEDIEVAL PERTENECEN  las Glosas </a:t>
            </a:r>
            <a:r>
              <a:rPr lang="es-ES" dirty="0" err="1" smtClean="0"/>
              <a:t>silenses</a:t>
            </a:r>
            <a:r>
              <a:rPr lang="es-ES" dirty="0" smtClean="0"/>
              <a:t> y las Glosas </a:t>
            </a:r>
            <a:r>
              <a:rPr lang="es-ES" dirty="0" err="1" smtClean="0"/>
              <a:t>emilianenses</a:t>
            </a:r>
            <a:r>
              <a:rPr lang="es-ES" dirty="0" smtClean="0"/>
              <a:t>, del siglo X, que son anotaciones en romance a los textos en latín: </a:t>
            </a:r>
          </a:p>
          <a:p>
            <a:pPr>
              <a:buNone/>
            </a:pPr>
            <a:r>
              <a:rPr lang="es-ES" dirty="0" smtClean="0"/>
              <a:t>Las Glosas </a:t>
            </a:r>
            <a:r>
              <a:rPr lang="es-ES" dirty="0" err="1" smtClean="0"/>
              <a:t>Silenses</a:t>
            </a:r>
            <a:r>
              <a:rPr lang="es-ES" dirty="0" smtClean="0"/>
              <a:t> se escribieron en el monasterio benedictino de Silos, donde para aclarar el texto de un penitencial puede leerse "</a:t>
            </a:r>
            <a:r>
              <a:rPr lang="es-ES" dirty="0" err="1" smtClean="0"/>
              <a:t>quod</a:t>
            </a:r>
            <a:r>
              <a:rPr lang="es-ES" dirty="0" smtClean="0"/>
              <a:t>: por </a:t>
            </a:r>
            <a:r>
              <a:rPr lang="es-ES" dirty="0" err="1" smtClean="0"/>
              <a:t>ke</a:t>
            </a:r>
            <a:r>
              <a:rPr lang="es-ES" dirty="0" smtClean="0"/>
              <a:t>", "ignorante: non </a:t>
            </a:r>
            <a:r>
              <a:rPr lang="es-ES" dirty="0" err="1" smtClean="0"/>
              <a:t>sapiendo</a:t>
            </a:r>
            <a:r>
              <a:rPr lang="es-ES" dirty="0" smtClean="0"/>
              <a:t>“</a:t>
            </a:r>
          </a:p>
          <a:p>
            <a:pPr>
              <a:buNone/>
            </a:pPr>
            <a:r>
              <a:rPr lang="es-ES" dirty="0" smtClean="0"/>
              <a:t>las Glosas </a:t>
            </a:r>
            <a:r>
              <a:rPr lang="es-ES" dirty="0" err="1" smtClean="0"/>
              <a:t>Emilianenses</a:t>
            </a:r>
            <a:r>
              <a:rPr lang="es-ES" dirty="0" smtClean="0"/>
              <a:t> se escriben en el monasterio de San Millán de la Cogolla o de </a:t>
            </a:r>
            <a:r>
              <a:rPr lang="es-ES" dirty="0" err="1" smtClean="0"/>
              <a:t>Suso</a:t>
            </a:r>
            <a:r>
              <a:rPr lang="es-ES" dirty="0" smtClean="0"/>
              <a:t>.</a:t>
            </a:r>
            <a:endParaRPr lang="es-MX" dirty="0" smtClean="0"/>
          </a:p>
          <a:p>
            <a:pPr>
              <a:buNone/>
            </a:pPr>
            <a:endParaRPr lang="es-MX" dirty="0"/>
          </a:p>
        </p:txBody>
      </p:sp>
      <p:pic>
        <p:nvPicPr>
          <p:cNvPr id="63490" name="Picture 2" descr="http://html.rincondelvago.com/00037586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40152" y="404664"/>
            <a:ext cx="3528392" cy="2569061"/>
          </a:xfrm>
          <a:prstGeom prst="rect">
            <a:avLst/>
          </a:prstGeom>
          <a:noFill/>
        </p:spPr>
      </p:pic>
      <p:pic>
        <p:nvPicPr>
          <p:cNvPr id="63492" name="Picture 4" descr="http://www.kalipedia.com/kalipediamedia/ingenieria/media/200708/21/informatica/20070821klpinginf_57.Ies.SCO.jpg"/>
          <p:cNvPicPr>
            <a:picLocks noChangeAspect="1" noChangeArrowheads="1"/>
          </p:cNvPicPr>
          <p:nvPr/>
        </p:nvPicPr>
        <p:blipFill>
          <a:blip r:embed="rId4" cstate="print"/>
          <a:srcRect/>
          <a:stretch>
            <a:fillRect/>
          </a:stretch>
        </p:blipFill>
        <p:spPr bwMode="auto">
          <a:xfrm>
            <a:off x="6156176" y="3284984"/>
            <a:ext cx="2543175" cy="3276601"/>
          </a:xfrm>
          <a:prstGeom prst="rect">
            <a:avLst/>
          </a:prstGeom>
          <a:noFill/>
        </p:spPr>
      </p:pic>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260648"/>
            <a:ext cx="6480720" cy="6408712"/>
          </a:xfrm>
        </p:spPr>
        <p:txBody>
          <a:bodyPr>
            <a:normAutofit lnSpcReduction="10000"/>
          </a:bodyPr>
          <a:lstStyle/>
          <a:p>
            <a:r>
              <a:rPr lang="es-ES" dirty="0" smtClean="0"/>
              <a:t>En el sur, bajo dominio árabe, las comunidades cristianas hablaban mozárabe. Heredado de la época de la conquista musulmana</a:t>
            </a:r>
          </a:p>
          <a:p>
            <a:r>
              <a:rPr lang="es-ES" dirty="0" smtClean="0"/>
              <a:t>En esta lengua se escriben algunos de los primeros poemas líricos romances: </a:t>
            </a:r>
          </a:p>
          <a:p>
            <a:pPr>
              <a:buNone/>
            </a:pPr>
            <a:r>
              <a:rPr lang="es-ES" dirty="0" smtClean="0"/>
              <a:t>las jarchas, composiciones escritas en alfabeto árabe o hebreo, pero que transcritas corresponden a una lengua arábigo-andaluza. </a:t>
            </a:r>
          </a:p>
          <a:p>
            <a:pPr>
              <a:buNone/>
            </a:pPr>
            <a:r>
              <a:rPr lang="es-ES" dirty="0" smtClean="0"/>
              <a:t>De los cambios fonéticos que se produjeron en esta época en el castellano, el más original consistió en convertir la f- inicial del latín en una aspiración en la lengua hablada, aunque conservada en la escritura.</a:t>
            </a:r>
            <a:endParaRPr lang="es-MX" dirty="0" smtClean="0"/>
          </a:p>
          <a:p>
            <a:endParaRPr lang="es-MX" dirty="0"/>
          </a:p>
        </p:txBody>
      </p:sp>
      <p:pic>
        <p:nvPicPr>
          <p:cNvPr id="61442" name="Picture 2" descr="http://historiadelespanol-w10.wikispaces.com/file/view/jarchas1.gif/127771669/jarchas1.gif"/>
          <p:cNvPicPr>
            <a:picLocks noChangeAspect="1" noChangeArrowheads="1"/>
          </p:cNvPicPr>
          <p:nvPr/>
        </p:nvPicPr>
        <p:blipFill>
          <a:blip r:embed="rId3" cstate="print"/>
          <a:srcRect r="33289"/>
          <a:stretch>
            <a:fillRect/>
          </a:stretch>
        </p:blipFill>
        <p:spPr bwMode="auto">
          <a:xfrm>
            <a:off x="6509307" y="1772816"/>
            <a:ext cx="2576906" cy="3744416"/>
          </a:xfrm>
          <a:prstGeom prst="rect">
            <a:avLst/>
          </a:prstGeom>
          <a:noFill/>
        </p:spPr>
      </p:pic>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04664"/>
            <a:ext cx="8229600" cy="6120680"/>
          </a:xfrm>
        </p:spPr>
        <p:txBody>
          <a:bodyPr>
            <a:normAutofit fontScale="85000" lnSpcReduction="20000"/>
          </a:bodyPr>
          <a:lstStyle/>
          <a:p>
            <a:r>
              <a:rPr lang="es-ES" dirty="0" smtClean="0"/>
              <a:t>El primer paso para convertir el castellano en la lengua oficial del reino de Castilla y León lo dio en el siglo XIII Alfonso X, que mandó componer en romance, y no en latín, las grandes obras históricas, astronómicas y legales. </a:t>
            </a:r>
          </a:p>
          <a:p>
            <a:r>
              <a:rPr lang="es-ES" dirty="0" smtClean="0"/>
              <a:t>El castellano medieval desarrolló una serie de fonemas </a:t>
            </a:r>
          </a:p>
          <a:p>
            <a:pPr>
              <a:buNone/>
            </a:pPr>
            <a:r>
              <a:rPr lang="es-ES" dirty="0" smtClean="0"/>
              <a:t>Distinguía entre una -s- sonora intervocálica, que en la escritura se representaba por s, como en casa, y una s sorda, que podía estar en posición inicial de palabra como silla, o en posición interna en el grupo -</a:t>
            </a:r>
            <a:r>
              <a:rPr lang="es-ES" dirty="0" err="1" smtClean="0"/>
              <a:t>ns</a:t>
            </a:r>
            <a:r>
              <a:rPr lang="es-ES" dirty="0" smtClean="0"/>
              <a:t>-, como en pensar o en posición intervocálica que se escribía -</a:t>
            </a:r>
            <a:r>
              <a:rPr lang="es-ES" dirty="0" err="1" smtClean="0"/>
              <a:t>ss</a:t>
            </a:r>
            <a:r>
              <a:rPr lang="es-ES" dirty="0" smtClean="0"/>
              <a:t>- como en </a:t>
            </a:r>
            <a:r>
              <a:rPr lang="es-ES" dirty="0" err="1" smtClean="0"/>
              <a:t>viniesse</a:t>
            </a:r>
            <a:r>
              <a:rPr lang="es-ES" dirty="0" smtClean="0"/>
              <a:t>. </a:t>
            </a:r>
          </a:p>
          <a:p>
            <a:pPr>
              <a:buNone/>
            </a:pPr>
            <a:r>
              <a:rPr lang="es-ES" dirty="0" smtClean="0"/>
              <a:t>Las letras ç y z equivalían a los sonidos africados (equivalente a </a:t>
            </a:r>
            <a:r>
              <a:rPr lang="es-ES" dirty="0" err="1" smtClean="0"/>
              <a:t>ts</a:t>
            </a:r>
            <a:r>
              <a:rPr lang="es-ES" dirty="0" smtClean="0"/>
              <a:t>, si era sordo, y a </a:t>
            </a:r>
            <a:r>
              <a:rPr lang="es-ES" dirty="0" err="1" smtClean="0"/>
              <a:t>ds</a:t>
            </a:r>
            <a:r>
              <a:rPr lang="es-ES" dirty="0" smtClean="0"/>
              <a:t>, si era sonoro), como en </a:t>
            </a:r>
            <a:r>
              <a:rPr lang="es-ES" dirty="0" err="1" smtClean="0"/>
              <a:t>plaça</a:t>
            </a:r>
            <a:r>
              <a:rPr lang="es-ES" dirty="0" smtClean="0"/>
              <a:t> y </a:t>
            </a:r>
            <a:r>
              <a:rPr lang="es-ES" dirty="0" err="1" smtClean="0"/>
              <a:t>facer</a:t>
            </a:r>
            <a:r>
              <a:rPr lang="es-ES" dirty="0" smtClean="0"/>
              <a:t>. </a:t>
            </a:r>
          </a:p>
          <a:p>
            <a:pPr>
              <a:buNone/>
            </a:pPr>
            <a:r>
              <a:rPr lang="es-ES" dirty="0" smtClean="0"/>
              <a:t>La letra x respondía a un sonido palatal fricativo sordo, como la actual ch del francés o la s final del portugués y también existía correspondiente sonoro, que se escribía mediante j o g ante e, i: así </a:t>
            </a:r>
            <a:r>
              <a:rPr lang="es-ES" dirty="0" err="1" smtClean="0"/>
              <a:t>dixo</a:t>
            </a:r>
            <a:r>
              <a:rPr lang="es-ES" dirty="0" smtClean="0"/>
              <a:t>, coger, o hijo.</a:t>
            </a:r>
          </a:p>
          <a:p>
            <a:pPr>
              <a:buNone/>
            </a:pPr>
            <a:r>
              <a:rPr lang="es-ES" dirty="0" smtClean="0"/>
              <a:t>Distinguía entre una bilabial oclusiva sonora -b-, que procedía de la -p- intervocálica del latín o b de la inicial sonora del latín (la que hoy se conserva), y la fricativa sonora, que procedía de la v del latín, cuyo sonido se mantiene hoy en Levante y algunos países americanos.</a:t>
            </a:r>
            <a:endParaRPr lang="es-MX" dirty="0" smtClean="0"/>
          </a:p>
          <a:p>
            <a:endParaRPr lang="es-MX" dirty="0"/>
          </a:p>
        </p:txBody>
      </p:sp>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427984" y="260648"/>
            <a:ext cx="4258816" cy="6336704"/>
          </a:xfrm>
        </p:spPr>
        <p:txBody>
          <a:bodyPr>
            <a:normAutofit/>
          </a:bodyPr>
          <a:lstStyle/>
          <a:p>
            <a:pPr>
              <a:buNone/>
            </a:pPr>
            <a:r>
              <a:rPr lang="es-ES" sz="2800" dirty="0" smtClean="0"/>
              <a:t>El español del siglo XII ya era la lengua de los documentos notariales y de la Biblia que mandó traducir Alfonso X. Gracias al Camino de Santiago entraron en la lengua los primeros galicismos, escasos en número, y que se propagaron por la acción de los trovadores, de la poesía cortesana y de la provenzal.</a:t>
            </a:r>
            <a:endParaRPr lang="es-MX" sz="2800" dirty="0" smtClean="0"/>
          </a:p>
          <a:p>
            <a:endParaRPr lang="es-MX" dirty="0"/>
          </a:p>
        </p:txBody>
      </p:sp>
      <p:pic>
        <p:nvPicPr>
          <p:cNvPr id="55298" name="Picture 2" descr="http://www.wikilearning.com/imagescc/14222/sendebar.jpg"/>
          <p:cNvPicPr>
            <a:picLocks noChangeAspect="1" noChangeArrowheads="1"/>
          </p:cNvPicPr>
          <p:nvPr/>
        </p:nvPicPr>
        <p:blipFill>
          <a:blip r:embed="rId3" cstate="print"/>
          <a:srcRect/>
          <a:stretch>
            <a:fillRect/>
          </a:stretch>
        </p:blipFill>
        <p:spPr bwMode="auto">
          <a:xfrm>
            <a:off x="395536" y="404663"/>
            <a:ext cx="4248472" cy="5859961"/>
          </a:xfrm>
          <a:prstGeom prst="rect">
            <a:avLst/>
          </a:prstGeom>
          <a:noFill/>
        </p:spPr>
      </p:pic>
      <p:pic>
        <p:nvPicPr>
          <p:cNvPr id="55300" name="Picture 4" descr="http://cdn.dipity.com/uploads/events/02f629733b42ce685fb32c12273d9fb4_1M.png"/>
          <p:cNvPicPr>
            <a:picLocks noChangeAspect="1" noChangeArrowheads="1"/>
          </p:cNvPicPr>
          <p:nvPr/>
        </p:nvPicPr>
        <p:blipFill>
          <a:blip r:embed="rId4" cstate="print"/>
          <a:srcRect/>
          <a:stretch>
            <a:fillRect/>
          </a:stretch>
        </p:blipFill>
        <p:spPr bwMode="auto">
          <a:xfrm>
            <a:off x="323528" y="260648"/>
            <a:ext cx="8640960" cy="6121162"/>
          </a:xfrm>
          <a:prstGeom prst="rect">
            <a:avLst/>
          </a:prstGeom>
          <a:noFill/>
        </p:spPr>
      </p:pic>
      <p:sp>
        <p:nvSpPr>
          <p:cNvPr id="5" name="4 CuadroTexto"/>
          <p:cNvSpPr txBox="1"/>
          <p:nvPr/>
        </p:nvSpPr>
        <p:spPr>
          <a:xfrm>
            <a:off x="1115616" y="980728"/>
            <a:ext cx="1728192" cy="369332"/>
          </a:xfrm>
          <a:prstGeom prst="rect">
            <a:avLst/>
          </a:prstGeom>
          <a:noFill/>
        </p:spPr>
        <p:txBody>
          <a:bodyPr wrap="square" rtlCol="0">
            <a:spAutoFit/>
          </a:bodyPr>
          <a:lstStyle/>
          <a:p>
            <a:r>
              <a:rPr lang="es-MX" dirty="0" smtClean="0">
                <a:solidFill>
                  <a:srgbClr val="FF0000"/>
                </a:solidFill>
              </a:rPr>
              <a:t>Alfonso X</a:t>
            </a:r>
            <a:endParaRPr lang="es-MX" dirty="0">
              <a:solidFill>
                <a:srgbClr val="FF0000"/>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2286000"/>
            <a:ext cx="5040560" cy="3807296"/>
          </a:xfrm>
        </p:spPr>
        <p:txBody>
          <a:bodyPr/>
          <a:lstStyle/>
          <a:p>
            <a:r>
              <a:rPr lang="es-ES" dirty="0" smtClean="0"/>
              <a:t>El castellano moderno.</a:t>
            </a:r>
          </a:p>
          <a:p>
            <a:pPr>
              <a:buNone/>
            </a:pPr>
            <a:r>
              <a:rPr lang="es-ES" sz="4000" dirty="0" smtClean="0"/>
              <a:t>  La publicación de la primera gramática castellana de Elio Antonio de Nebrija en 1492.</a:t>
            </a:r>
            <a:endParaRPr lang="es-MX" sz="4000" dirty="0" smtClean="0"/>
          </a:p>
          <a:p>
            <a:endParaRPr lang="es-MX" dirty="0"/>
          </a:p>
        </p:txBody>
      </p:sp>
      <p:sp>
        <p:nvSpPr>
          <p:cNvPr id="3" name="2 Título"/>
          <p:cNvSpPr>
            <a:spLocks noGrp="1"/>
          </p:cNvSpPr>
          <p:nvPr>
            <p:ph type="title"/>
          </p:nvPr>
        </p:nvSpPr>
        <p:spPr>
          <a:xfrm>
            <a:off x="539552" y="908720"/>
            <a:ext cx="8229600" cy="1219200"/>
          </a:xfrm>
        </p:spPr>
        <p:txBody>
          <a:bodyPr>
            <a:normAutofit fontScale="90000"/>
          </a:bodyPr>
          <a:lstStyle/>
          <a:p>
            <a:r>
              <a:rPr lang="es-MX" dirty="0" smtClean="0"/>
              <a:t>Segunda etapa de la conformación y consolidación del idioma. </a:t>
            </a:r>
            <a:br>
              <a:rPr lang="es-MX" dirty="0" smtClean="0"/>
            </a:br>
            <a:r>
              <a:rPr lang="es-MX" dirty="0" smtClean="0"/>
              <a:t>Español Moderno.</a:t>
            </a:r>
            <a:endParaRPr lang="es-MX" dirty="0"/>
          </a:p>
        </p:txBody>
      </p:sp>
      <p:pic>
        <p:nvPicPr>
          <p:cNvPr id="53250" name="Picture 2" descr="http://www.bbc.co.uk/spanish/specials/images/1053_historialengua/4182726_nebrija.jpg"/>
          <p:cNvPicPr>
            <a:picLocks noChangeAspect="1" noChangeArrowheads="1"/>
          </p:cNvPicPr>
          <p:nvPr/>
        </p:nvPicPr>
        <p:blipFill>
          <a:blip r:embed="rId3" cstate="print"/>
          <a:srcRect/>
          <a:stretch>
            <a:fillRect/>
          </a:stretch>
        </p:blipFill>
        <p:spPr bwMode="auto">
          <a:xfrm>
            <a:off x="5436096" y="2492896"/>
            <a:ext cx="2857500" cy="2857500"/>
          </a:xfrm>
          <a:prstGeom prst="rect">
            <a:avLst/>
          </a:prstGeom>
          <a:noFill/>
        </p:spPr>
      </p:pic>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401</TotalTime>
  <Words>1376</Words>
  <Application>Microsoft Office PowerPoint</Application>
  <PresentationFormat>Presentación en pantalla (4:3)</PresentationFormat>
  <Paragraphs>144</Paragraphs>
  <Slides>31</Slides>
  <Notes>31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Papel</vt:lpstr>
      <vt:lpstr>Historia en la formación del Español </vt:lpstr>
      <vt:lpstr>PERIODOS</vt:lpstr>
      <vt:lpstr>Diapositiva 3</vt:lpstr>
      <vt:lpstr>HISPANIA</vt:lpstr>
      <vt:lpstr>Diapositiva 5</vt:lpstr>
      <vt:lpstr>Diapositiva 6</vt:lpstr>
      <vt:lpstr>Diapositiva 7</vt:lpstr>
      <vt:lpstr>Diapositiva 8</vt:lpstr>
      <vt:lpstr>Segunda etapa de la conformación y consolidación del idioma.  Español Moderno.</vt:lpstr>
      <vt:lpstr>Diapositiva 10</vt:lpstr>
      <vt:lpstr>Diapositiva 11</vt:lpstr>
      <vt:lpstr>Diapositiva 12</vt:lpstr>
      <vt:lpstr>Diapositiva 13</vt:lpstr>
      <vt:lpstr>Diapositiva 14</vt:lpstr>
      <vt:lpstr>Diapositiva 15</vt:lpstr>
      <vt:lpstr>Dialectos</vt:lpstr>
      <vt:lpstr>Diapositiva 17</vt:lpstr>
      <vt:lpstr>Diapositiva 18</vt:lpstr>
      <vt:lpstr>Diapositiva 19</vt:lpstr>
      <vt:lpstr>Gramática Española  </vt:lpstr>
      <vt:lpstr>Diapositiva 21</vt:lpstr>
      <vt:lpstr>Diapositiva 22</vt:lpstr>
      <vt:lpstr>Diapositiva 23</vt:lpstr>
      <vt:lpstr>Diapositiva 24</vt:lpstr>
      <vt:lpstr>Diapositiva 25</vt:lpstr>
      <vt:lpstr>Otros rasgos del español</vt:lpstr>
      <vt:lpstr>Diapositiva 27</vt:lpstr>
      <vt:lpstr>Diapositiva 28</vt:lpstr>
      <vt:lpstr>El Español en el mundo  </vt:lpstr>
      <vt:lpstr>Diapositiva 30</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Lupita Soriano</dc:creator>
  <cp:lastModifiedBy>Lupita Soriano</cp:lastModifiedBy>
  <cp:revision>44</cp:revision>
  <dcterms:created xsi:type="dcterms:W3CDTF">2012-03-22T02:02:50Z</dcterms:created>
  <dcterms:modified xsi:type="dcterms:W3CDTF">2012-03-24T03:12:40Z</dcterms:modified>
</cp:coreProperties>
</file>